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4"/>
  </p:notesMasterIdLst>
  <p:handoutMasterIdLst>
    <p:handoutMasterId r:id="rId35"/>
  </p:handoutMasterIdLst>
  <p:sldIdLst>
    <p:sldId id="347" r:id="rId2"/>
    <p:sldId id="423" r:id="rId3"/>
    <p:sldId id="422" r:id="rId4"/>
    <p:sldId id="258" r:id="rId5"/>
    <p:sldId id="283" r:id="rId6"/>
    <p:sldId id="284" r:id="rId7"/>
    <p:sldId id="290" r:id="rId8"/>
    <p:sldId id="360" r:id="rId9"/>
    <p:sldId id="393" r:id="rId10"/>
    <p:sldId id="362" r:id="rId11"/>
    <p:sldId id="394" r:id="rId12"/>
    <p:sldId id="421" r:id="rId13"/>
    <p:sldId id="359" r:id="rId14"/>
    <p:sldId id="273" r:id="rId15"/>
    <p:sldId id="282" r:id="rId16"/>
    <p:sldId id="259" r:id="rId17"/>
    <p:sldId id="260" r:id="rId18"/>
    <p:sldId id="262" r:id="rId19"/>
    <p:sldId id="424" r:id="rId20"/>
    <p:sldId id="288" r:id="rId21"/>
    <p:sldId id="286" r:id="rId22"/>
    <p:sldId id="269" r:id="rId23"/>
    <p:sldId id="270" r:id="rId24"/>
    <p:sldId id="289" r:id="rId25"/>
    <p:sldId id="271" r:id="rId26"/>
    <p:sldId id="275" r:id="rId27"/>
    <p:sldId id="276" r:id="rId28"/>
    <p:sldId id="277" r:id="rId29"/>
    <p:sldId id="278" r:id="rId30"/>
    <p:sldId id="279" r:id="rId31"/>
    <p:sldId id="280" r:id="rId32"/>
    <p:sldId id="380" r:id="rId33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FF"/>
    <a:srgbClr val="66CCFF"/>
    <a:srgbClr val="CEDD9F"/>
    <a:srgbClr val="FF5050"/>
    <a:srgbClr val="FFBB64"/>
    <a:srgbClr val="F5FFD9"/>
    <a:srgbClr val="FF6600"/>
    <a:srgbClr val="FF9900"/>
    <a:srgbClr val="000090"/>
    <a:srgbClr val="D1E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63" d="100"/>
          <a:sy n="63" d="100"/>
        </p:scale>
        <p:origin x="1380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2AF388-ABE9-4544-9A4D-ACEEE60778AF}" type="datetimeFigureOut">
              <a:rPr lang="de-DE" smtClean="0"/>
              <a:t>22.08.2019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15F33E-7FF7-3041-AE6F-6BCA17737E8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37723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1FD2D7-D218-394A-B813-67F2D156E5B5}" type="datetimeFigureOut">
              <a:rPr lang="de-DE" smtClean="0"/>
              <a:pPr/>
              <a:t>22.08.2019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DEF6D7-1BA5-C246-BFAD-A252C8315DAD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025076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4656751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Informationen </a:t>
            </a:r>
            <a:r>
              <a:rPr lang="de-DE" dirty="0">
                <a:sym typeface="Wingdings"/>
              </a:rPr>
              <a:t></a:t>
            </a:r>
            <a:r>
              <a:rPr lang="de-DE" dirty="0"/>
              <a:t> siehe </a:t>
            </a:r>
            <a:r>
              <a:rPr lang="de-DE" dirty="0" err="1"/>
              <a:t>fil</a:t>
            </a:r>
            <a:r>
              <a:rPr lang="de-DE" dirty="0"/>
              <a:t> </a:t>
            </a:r>
            <a:r>
              <a:rPr lang="de-DE" dirty="0" err="1"/>
              <a:t>rouge</a:t>
            </a:r>
            <a:r>
              <a:rPr lang="de-DE" dirty="0"/>
              <a:t> 7.1 Seiten 9 -</a:t>
            </a:r>
            <a:r>
              <a:rPr lang="de-DE" baseline="0" dirty="0"/>
              <a:t> </a:t>
            </a:r>
            <a:r>
              <a:rPr lang="de-DE" dirty="0"/>
              <a:t>11,  26-27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EF6D7-1BA5-C246-BFAD-A252C8315DAD}" type="slidenum">
              <a:rPr lang="de-DE" smtClean="0"/>
              <a:pPr/>
              <a:t>17</a:t>
            </a:fld>
            <a:endParaRPr lang="de-D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6ECD8D-64DA-554E-AD13-1DBEB0829537}" type="slidenum">
              <a:rPr lang="de-CH">
                <a:latin typeface="Arial" pitchFamily="-111" charset="0"/>
              </a:rPr>
              <a:pPr/>
              <a:t>18</a:t>
            </a:fld>
            <a:endParaRPr lang="de-CH">
              <a:latin typeface="Arial" pitchFamily="-111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de-DE" dirty="0"/>
              <a:t>Informationen </a:t>
            </a:r>
            <a:r>
              <a:rPr lang="de-DE" dirty="0">
                <a:sym typeface="Wingdings"/>
              </a:rPr>
              <a:t></a:t>
            </a:r>
            <a:r>
              <a:rPr lang="de-DE" dirty="0"/>
              <a:t> siehe </a:t>
            </a:r>
            <a:r>
              <a:rPr lang="de-DE" dirty="0" err="1"/>
              <a:t>fil</a:t>
            </a:r>
            <a:r>
              <a:rPr lang="de-DE" dirty="0"/>
              <a:t> </a:t>
            </a:r>
            <a:r>
              <a:rPr lang="de-DE" dirty="0" err="1"/>
              <a:t>rouge</a:t>
            </a:r>
            <a:r>
              <a:rPr lang="de-DE" dirty="0"/>
              <a:t> 7.1 Seiten 11, 16-17</a:t>
            </a:r>
          </a:p>
          <a:p>
            <a:pPr eaLnBrk="1" hangingPunct="1">
              <a:spcBef>
                <a:spcPct val="0"/>
              </a:spcBef>
            </a:pPr>
            <a:endParaRPr lang="de-DE" dirty="0">
              <a:latin typeface="Arial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Informationen </a:t>
            </a:r>
            <a:r>
              <a:rPr lang="de-DE" dirty="0">
                <a:sym typeface="Wingdings"/>
              </a:rPr>
              <a:t></a:t>
            </a:r>
            <a:r>
              <a:rPr lang="de-DE" dirty="0"/>
              <a:t> siehe </a:t>
            </a:r>
            <a:r>
              <a:rPr lang="de-DE" dirty="0" err="1"/>
              <a:t>fil</a:t>
            </a:r>
            <a:r>
              <a:rPr lang="de-DE" dirty="0"/>
              <a:t> </a:t>
            </a:r>
            <a:r>
              <a:rPr lang="de-DE" dirty="0" err="1"/>
              <a:t>rouge</a:t>
            </a:r>
            <a:r>
              <a:rPr lang="de-DE" dirty="0"/>
              <a:t> 7.1 Seiten</a:t>
            </a:r>
            <a:r>
              <a:rPr lang="de-DE" baseline="0" dirty="0"/>
              <a:t> 9, 11-12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EF6D7-1BA5-C246-BFAD-A252C8315DAD}" type="slidenum">
              <a:rPr lang="de-DE" smtClean="0"/>
              <a:pPr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41097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Informationen </a:t>
            </a:r>
            <a:r>
              <a:rPr lang="de-DE" dirty="0">
                <a:sym typeface="Wingdings"/>
              </a:rPr>
              <a:t></a:t>
            </a:r>
            <a:r>
              <a:rPr lang="de-DE" dirty="0"/>
              <a:t> siehe </a:t>
            </a:r>
            <a:r>
              <a:rPr lang="de-DE" dirty="0" err="1"/>
              <a:t>fil</a:t>
            </a:r>
            <a:r>
              <a:rPr lang="de-DE" dirty="0"/>
              <a:t> </a:t>
            </a:r>
            <a:r>
              <a:rPr lang="de-DE" dirty="0" err="1"/>
              <a:t>rouge</a:t>
            </a:r>
            <a:r>
              <a:rPr lang="de-DE" dirty="0"/>
              <a:t> 7.1 Seiten 15-17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EF6D7-1BA5-C246-BFAD-A252C8315DAD}" type="slidenum">
              <a:rPr lang="de-DE" smtClean="0"/>
              <a:pPr/>
              <a:t>20</a:t>
            </a:fld>
            <a:endParaRPr lang="de-D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Informationen </a:t>
            </a:r>
            <a:r>
              <a:rPr lang="de-DE" dirty="0">
                <a:sym typeface="Wingdings"/>
              </a:rPr>
              <a:t></a:t>
            </a:r>
            <a:r>
              <a:rPr lang="de-DE" dirty="0"/>
              <a:t> siehe </a:t>
            </a:r>
            <a:r>
              <a:rPr lang="de-DE" dirty="0" err="1"/>
              <a:t>fil</a:t>
            </a:r>
            <a:r>
              <a:rPr lang="de-DE" dirty="0"/>
              <a:t> </a:t>
            </a:r>
            <a:r>
              <a:rPr lang="de-DE" dirty="0" err="1"/>
              <a:t>rouge</a:t>
            </a:r>
            <a:r>
              <a:rPr lang="de-DE" dirty="0"/>
              <a:t> 7.1 Seiten 15-17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EF6D7-1BA5-C246-BFAD-A252C8315DAD}" type="slidenum">
              <a:rPr lang="de-DE" smtClean="0"/>
              <a:pPr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50533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Informationen </a:t>
            </a:r>
            <a:r>
              <a:rPr lang="de-DE" dirty="0">
                <a:sym typeface="Wingdings"/>
              </a:rPr>
              <a:t></a:t>
            </a:r>
            <a:r>
              <a:rPr lang="de-DE" dirty="0"/>
              <a:t> siehe </a:t>
            </a:r>
            <a:r>
              <a:rPr lang="de-DE" dirty="0" err="1"/>
              <a:t>fil</a:t>
            </a:r>
            <a:r>
              <a:rPr lang="de-DE" dirty="0"/>
              <a:t> </a:t>
            </a:r>
            <a:r>
              <a:rPr lang="de-DE" dirty="0" err="1"/>
              <a:t>rouge</a:t>
            </a:r>
            <a:r>
              <a:rPr lang="de-DE" dirty="0"/>
              <a:t> 7.1 Seiten 10, 12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EF6D7-1BA5-C246-BFAD-A252C8315DAD}" type="slidenum">
              <a:rPr lang="de-DE" smtClean="0"/>
              <a:pPr/>
              <a:t>22</a:t>
            </a:fld>
            <a:endParaRPr lang="de-DE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9C66ED3-A1FC-C54C-859B-F6DE3BC90722}" type="slidenum">
              <a:rPr lang="de-CH">
                <a:latin typeface="Arial" pitchFamily="-111" charset="0"/>
              </a:rPr>
              <a:pPr/>
              <a:t>23</a:t>
            </a:fld>
            <a:endParaRPr lang="de-CH">
              <a:latin typeface="Arial" pitchFamily="-111" charset="0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de-DE" sz="1400" dirty="0"/>
              <a:t>Informationen </a:t>
            </a:r>
            <a:r>
              <a:rPr lang="de-DE" sz="1400" dirty="0">
                <a:sym typeface="Wingdings"/>
              </a:rPr>
              <a:t></a:t>
            </a:r>
            <a:r>
              <a:rPr lang="de-DE" sz="1400" dirty="0"/>
              <a:t> siehe </a:t>
            </a:r>
            <a:r>
              <a:rPr lang="de-DE" sz="1400" dirty="0" err="1"/>
              <a:t>fil</a:t>
            </a:r>
            <a:r>
              <a:rPr lang="de-DE" sz="1400" dirty="0"/>
              <a:t> </a:t>
            </a:r>
            <a:r>
              <a:rPr lang="de-DE" sz="1400" dirty="0" err="1"/>
              <a:t>rouge</a:t>
            </a:r>
            <a:r>
              <a:rPr lang="de-DE" sz="1400" dirty="0"/>
              <a:t> 7.1 Seite</a:t>
            </a:r>
            <a:r>
              <a:rPr lang="de-DE" sz="1400" baseline="0" dirty="0"/>
              <a:t> 12</a:t>
            </a:r>
            <a:endParaRPr lang="de-DE" sz="14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sz="1400" dirty="0">
              <a:latin typeface="Arial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Informationen </a:t>
            </a:r>
            <a:r>
              <a:rPr lang="de-DE" dirty="0">
                <a:sym typeface="Wingdings"/>
              </a:rPr>
              <a:t></a:t>
            </a:r>
            <a:r>
              <a:rPr lang="de-DE" dirty="0"/>
              <a:t> siehe </a:t>
            </a:r>
            <a:r>
              <a:rPr lang="de-DE" dirty="0" err="1"/>
              <a:t>fil</a:t>
            </a:r>
            <a:r>
              <a:rPr lang="de-DE" dirty="0"/>
              <a:t> </a:t>
            </a:r>
            <a:r>
              <a:rPr lang="de-DE" dirty="0" err="1"/>
              <a:t>rouge</a:t>
            </a:r>
            <a:r>
              <a:rPr lang="de-DE" dirty="0"/>
              <a:t> 7.1 Seiten 12-13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EF6D7-1BA5-C246-BFAD-A252C8315DAD}" type="slidenum">
              <a:rPr lang="de-DE" smtClean="0"/>
              <a:pPr/>
              <a:t>24</a:t>
            </a:fld>
            <a:endParaRPr lang="de-DE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9C66ED3-A1FC-C54C-859B-F6DE3BC90722}" type="slidenum">
              <a:rPr lang="de-CH">
                <a:latin typeface="Arial" pitchFamily="-111" charset="0"/>
              </a:rPr>
              <a:pPr/>
              <a:t>25</a:t>
            </a:fld>
            <a:endParaRPr lang="de-CH">
              <a:latin typeface="Arial" pitchFamily="-111" charset="0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de-DE" sz="1400" dirty="0"/>
              <a:t>Informationen </a:t>
            </a:r>
            <a:r>
              <a:rPr lang="de-DE" sz="1400" dirty="0">
                <a:sym typeface="Wingdings"/>
              </a:rPr>
              <a:t></a:t>
            </a:r>
            <a:r>
              <a:rPr lang="de-DE" sz="1400" dirty="0"/>
              <a:t> siehe </a:t>
            </a:r>
            <a:r>
              <a:rPr lang="de-DE" sz="1400" dirty="0" err="1"/>
              <a:t>fil</a:t>
            </a:r>
            <a:r>
              <a:rPr lang="de-DE" sz="1400" dirty="0"/>
              <a:t> </a:t>
            </a:r>
            <a:r>
              <a:rPr lang="de-DE" sz="1400" dirty="0" err="1"/>
              <a:t>rouge</a:t>
            </a:r>
            <a:r>
              <a:rPr lang="de-DE" sz="1400" dirty="0"/>
              <a:t> 7.1 Seiten</a:t>
            </a:r>
            <a:r>
              <a:rPr lang="de-DE" sz="1400" baseline="0" dirty="0"/>
              <a:t> 10, 24-25</a:t>
            </a:r>
            <a:endParaRPr lang="de-DE" sz="1400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9C66ED3-A1FC-C54C-859B-F6DE3BC90722}" type="slidenum">
              <a:rPr lang="de-CH">
                <a:latin typeface="Arial" pitchFamily="-111" charset="0"/>
              </a:rPr>
              <a:pPr/>
              <a:t>26</a:t>
            </a:fld>
            <a:endParaRPr lang="de-CH">
              <a:latin typeface="Arial" pitchFamily="-111" charset="0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de-DE" sz="1400" dirty="0"/>
              <a:t>Informationen </a:t>
            </a:r>
            <a:r>
              <a:rPr lang="de-DE" sz="1400" dirty="0">
                <a:sym typeface="Wingdings"/>
              </a:rPr>
              <a:t></a:t>
            </a:r>
            <a:r>
              <a:rPr lang="de-DE" sz="1400" dirty="0"/>
              <a:t> siehe </a:t>
            </a:r>
            <a:r>
              <a:rPr lang="de-DE" sz="1400" dirty="0" err="1"/>
              <a:t>fil</a:t>
            </a:r>
            <a:r>
              <a:rPr lang="de-DE" sz="1400" dirty="0"/>
              <a:t> </a:t>
            </a:r>
            <a:r>
              <a:rPr lang="de-DE" sz="1400" dirty="0" err="1"/>
              <a:t>rouge</a:t>
            </a:r>
            <a:r>
              <a:rPr lang="de-DE" sz="1400" dirty="0"/>
              <a:t> 7.1 Seiten 18-19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sz="1400" dirty="0">
              <a:latin typeface="Arial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Informationen </a:t>
            </a:r>
            <a:r>
              <a:rPr lang="de-DE" dirty="0">
                <a:sym typeface="Wingdings"/>
              </a:rPr>
              <a:t></a:t>
            </a:r>
            <a:r>
              <a:rPr lang="de-DE" dirty="0"/>
              <a:t> siehe </a:t>
            </a:r>
            <a:r>
              <a:rPr lang="de-DE" dirty="0" err="1"/>
              <a:t>fil</a:t>
            </a:r>
            <a:r>
              <a:rPr lang="de-DE" dirty="0"/>
              <a:t> </a:t>
            </a:r>
            <a:r>
              <a:rPr lang="de-DE" dirty="0" err="1"/>
              <a:t>rouge</a:t>
            </a:r>
            <a:r>
              <a:rPr lang="de-DE" dirty="0"/>
              <a:t> 7.1 Seite 6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EF6D7-1BA5-C246-BFAD-A252C8315DAD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642712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9C66ED3-A1FC-C54C-859B-F6DE3BC90722}" type="slidenum">
              <a:rPr lang="de-CH">
                <a:latin typeface="Arial" pitchFamily="-111" charset="0"/>
              </a:rPr>
              <a:pPr/>
              <a:t>27</a:t>
            </a:fld>
            <a:endParaRPr lang="de-CH">
              <a:latin typeface="Arial" pitchFamily="-111" charset="0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4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sz="1400" dirty="0">
              <a:latin typeface="Arial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9C66ED3-A1FC-C54C-859B-F6DE3BC90722}" type="slidenum">
              <a:rPr lang="de-CH">
                <a:latin typeface="Arial" pitchFamily="-111" charset="0"/>
              </a:rPr>
              <a:pPr/>
              <a:t>28</a:t>
            </a:fld>
            <a:endParaRPr lang="de-CH">
              <a:latin typeface="Arial" pitchFamily="-111" charset="0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400" dirty="0" err="1"/>
              <a:t>Fil</a:t>
            </a:r>
            <a:r>
              <a:rPr lang="de-DE" sz="1400" dirty="0"/>
              <a:t> </a:t>
            </a:r>
            <a:r>
              <a:rPr lang="de-DE" sz="1400" dirty="0" err="1"/>
              <a:t>rouge</a:t>
            </a:r>
            <a:r>
              <a:rPr lang="de-DE" sz="1400" dirty="0"/>
              <a:t> 7.1: Seiten</a:t>
            </a:r>
            <a:r>
              <a:rPr lang="de-DE" sz="1400" baseline="0" dirty="0"/>
              <a:t> 18-19 / 36-37 (G+E)</a:t>
            </a:r>
            <a:endParaRPr lang="de-DE" sz="14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sz="1400" dirty="0">
              <a:latin typeface="Arial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9C66ED3-A1FC-C54C-859B-F6DE3BC90722}" type="slidenum">
              <a:rPr lang="de-CH">
                <a:latin typeface="Arial" pitchFamily="-111" charset="0"/>
              </a:rPr>
              <a:pPr/>
              <a:t>29</a:t>
            </a:fld>
            <a:endParaRPr lang="de-CH">
              <a:latin typeface="Arial" pitchFamily="-111" charset="0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400" dirty="0"/>
              <a:t>Informationen </a:t>
            </a:r>
            <a:r>
              <a:rPr lang="de-DE" sz="1400" dirty="0">
                <a:sym typeface="Wingdings"/>
              </a:rPr>
              <a:t></a:t>
            </a:r>
            <a:r>
              <a:rPr lang="de-DE" sz="1400" dirty="0"/>
              <a:t> siehe </a:t>
            </a:r>
            <a:r>
              <a:rPr lang="de-DE" sz="1400" dirty="0" err="1"/>
              <a:t>fil</a:t>
            </a:r>
            <a:r>
              <a:rPr lang="de-DE" sz="1400" dirty="0"/>
              <a:t> </a:t>
            </a:r>
            <a:r>
              <a:rPr lang="de-DE" sz="1400" dirty="0" err="1"/>
              <a:t>rouge</a:t>
            </a:r>
            <a:r>
              <a:rPr lang="de-DE" sz="1400" dirty="0"/>
              <a:t> 7.1 Seiten 17-18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sz="1400" dirty="0">
              <a:latin typeface="Arial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9C66ED3-A1FC-C54C-859B-F6DE3BC90722}" type="slidenum">
              <a:rPr lang="de-CH">
                <a:latin typeface="Arial" pitchFamily="-111" charset="0"/>
              </a:rPr>
              <a:pPr/>
              <a:t>30</a:t>
            </a:fld>
            <a:endParaRPr lang="de-CH">
              <a:latin typeface="Arial" pitchFamily="-111" charset="0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400" dirty="0" err="1"/>
              <a:t>Lingualevel</a:t>
            </a:r>
            <a:r>
              <a:rPr lang="de-DE" sz="1400" dirty="0"/>
              <a:t>:</a:t>
            </a:r>
            <a:r>
              <a:rPr lang="de-DE" sz="1400" baseline="0" dirty="0"/>
              <a:t> Qualitative Beurteilungsraster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400" baseline="0" dirty="0"/>
              <a:t>Lehrplan Passepartout: Seite 6</a:t>
            </a:r>
            <a:endParaRPr lang="de-DE" sz="14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sz="1400" dirty="0">
              <a:latin typeface="Arial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9C66ED3-A1FC-C54C-859B-F6DE3BC90722}" type="slidenum">
              <a:rPr lang="de-CH">
                <a:latin typeface="Arial" pitchFamily="-111" charset="0"/>
              </a:rPr>
              <a:pPr/>
              <a:t>31</a:t>
            </a:fld>
            <a:endParaRPr lang="de-CH">
              <a:latin typeface="Arial" pitchFamily="-111" charset="0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None/>
            </a:pPr>
            <a:endParaRPr lang="de-DE" sz="1400" dirty="0">
              <a:latin typeface="Arial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DEF6D7-1BA5-C246-BFAD-A252C8315DAD}" type="slidenum">
              <a:rPr lang="de-DE" smtClean="0"/>
              <a:pPr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83551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Informationen </a:t>
            </a:r>
            <a:r>
              <a:rPr lang="de-DE" dirty="0">
                <a:sym typeface="Wingdings"/>
              </a:rPr>
              <a:t></a:t>
            </a:r>
            <a:r>
              <a:rPr lang="de-DE" dirty="0"/>
              <a:t> siehe </a:t>
            </a:r>
            <a:r>
              <a:rPr lang="de-DE" dirty="0" err="1"/>
              <a:t>fil</a:t>
            </a:r>
            <a:r>
              <a:rPr lang="de-DE" dirty="0"/>
              <a:t> </a:t>
            </a:r>
            <a:r>
              <a:rPr lang="de-DE" dirty="0" err="1"/>
              <a:t>rouge</a:t>
            </a:r>
            <a:r>
              <a:rPr lang="de-DE" dirty="0"/>
              <a:t> 7.1 Seite 8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EF6D7-1BA5-C246-BFAD-A252C8315DAD}" type="slidenum">
              <a:rPr lang="de-DE" smtClean="0"/>
              <a:pPr/>
              <a:t>4</a:t>
            </a:fld>
            <a:endParaRPr 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Informationen </a:t>
            </a:r>
            <a:r>
              <a:rPr lang="de-DE" dirty="0">
                <a:sym typeface="Wingdings"/>
              </a:rPr>
              <a:t></a:t>
            </a:r>
            <a:r>
              <a:rPr lang="de-DE" dirty="0"/>
              <a:t> siehe </a:t>
            </a:r>
            <a:r>
              <a:rPr lang="de-DE" dirty="0" err="1"/>
              <a:t>fil</a:t>
            </a:r>
            <a:r>
              <a:rPr lang="de-DE" dirty="0"/>
              <a:t> </a:t>
            </a:r>
            <a:r>
              <a:rPr lang="de-DE" dirty="0" err="1"/>
              <a:t>rouge</a:t>
            </a:r>
            <a:r>
              <a:rPr lang="de-DE" dirty="0"/>
              <a:t> 7.1 Seite 8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EF6D7-1BA5-C246-BFAD-A252C8315DAD}" type="slidenum">
              <a:rPr lang="de-DE" smtClean="0"/>
              <a:pPr/>
              <a:t>5</a:t>
            </a:fld>
            <a:endParaRPr 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Informationen </a:t>
            </a:r>
            <a:r>
              <a:rPr lang="de-DE" dirty="0">
                <a:sym typeface="Wingdings"/>
              </a:rPr>
              <a:t></a:t>
            </a:r>
            <a:r>
              <a:rPr lang="de-DE" dirty="0"/>
              <a:t> siehe </a:t>
            </a:r>
            <a:r>
              <a:rPr lang="de-DE" dirty="0" err="1"/>
              <a:t>fil</a:t>
            </a:r>
            <a:r>
              <a:rPr lang="de-DE" dirty="0"/>
              <a:t> </a:t>
            </a:r>
            <a:r>
              <a:rPr lang="de-DE" dirty="0" err="1"/>
              <a:t>rouge</a:t>
            </a:r>
            <a:r>
              <a:rPr lang="de-DE" dirty="0"/>
              <a:t> 7.1 Seiten 8, 12-13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EF6D7-1BA5-C246-BFAD-A252C8315DAD}" type="slidenum">
              <a:rPr lang="de-DE" smtClean="0"/>
              <a:pPr/>
              <a:t>6</a:t>
            </a:fld>
            <a:endParaRPr 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Informationen </a:t>
            </a:r>
            <a:r>
              <a:rPr lang="de-DE" dirty="0">
                <a:sym typeface="Wingdings"/>
              </a:rPr>
              <a:t></a:t>
            </a:r>
            <a:r>
              <a:rPr lang="de-DE" dirty="0"/>
              <a:t> siehe </a:t>
            </a:r>
            <a:r>
              <a:rPr lang="de-DE" dirty="0" err="1"/>
              <a:t>fil</a:t>
            </a:r>
            <a:r>
              <a:rPr lang="de-DE" dirty="0"/>
              <a:t> </a:t>
            </a:r>
            <a:r>
              <a:rPr lang="de-DE" dirty="0" err="1"/>
              <a:t>rouge</a:t>
            </a:r>
            <a:r>
              <a:rPr lang="de-DE" dirty="0"/>
              <a:t> 7.1 Seiten 8, 12-13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EF6D7-1BA5-C246-BFAD-A252C8315DAD}" type="slidenum">
              <a:rPr lang="de-DE" smtClean="0"/>
              <a:pPr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63794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Folienbildplatzhalt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6387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dirty="0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Informationen</a:t>
            </a:r>
            <a:r>
              <a:rPr lang="de-DE" baseline="0" dirty="0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de-DE" baseline="0" dirty="0">
                <a:latin typeface="Arial" pitchFamily="-111" charset="0"/>
                <a:ea typeface="ＭＳ Ｐゴシック" pitchFamily="-111" charset="-128"/>
                <a:cs typeface="ＭＳ Ｐゴシック" pitchFamily="-111" charset="-128"/>
                <a:sym typeface="Wingdings"/>
              </a:rPr>
              <a:t> siehe </a:t>
            </a:r>
            <a:r>
              <a:rPr lang="de-DE" dirty="0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Lehrplan</a:t>
            </a:r>
            <a:r>
              <a:rPr lang="de-DE" baseline="0" dirty="0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 Passepartout: Seite 9</a:t>
            </a:r>
            <a:endParaRPr lang="de-DE" dirty="0">
              <a:latin typeface="Arial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16388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1CF0A3-0309-704B-96BA-207CBA1CE083}" type="slidenum">
              <a:rPr lang="de-DE">
                <a:latin typeface="Arial" pitchFamily="-111" charset="0"/>
              </a:rPr>
              <a:pPr/>
              <a:t>14</a:t>
            </a:fld>
            <a:endParaRPr lang="de-DE">
              <a:latin typeface="Arial" pitchFamily="-111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Folienbildplatzhalt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6387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dirty="0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Lehrplan</a:t>
            </a:r>
            <a:r>
              <a:rPr lang="de-DE" baseline="0" dirty="0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 Passepartout: Seite 9</a:t>
            </a:r>
            <a:endParaRPr lang="de-DE" dirty="0">
              <a:latin typeface="Arial" pitchFamily="-111" charset="0"/>
              <a:ea typeface="ＭＳ Ｐゴシック" pitchFamily="-111" charset="-128"/>
              <a:cs typeface="ＭＳ Ｐゴシック" pitchFamily="-111" charset="-128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DE" dirty="0">
              <a:latin typeface="Arial" pitchFamily="-111" charset="0"/>
              <a:ea typeface="ＭＳ Ｐゴシック" pitchFamily="-111" charset="-128"/>
              <a:cs typeface="ＭＳ Ｐゴシック" pitchFamily="-111" charset="-128"/>
            </a:endParaRPr>
          </a:p>
          <a:p>
            <a:pPr eaLnBrk="1" hangingPunct="1">
              <a:spcBef>
                <a:spcPct val="0"/>
              </a:spcBef>
            </a:pPr>
            <a:endParaRPr lang="de-DE" dirty="0">
              <a:latin typeface="Arial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16388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1CF0A3-0309-704B-96BA-207CBA1CE083}" type="slidenum">
              <a:rPr lang="de-DE">
                <a:latin typeface="Arial" pitchFamily="-111" charset="0"/>
              </a:rPr>
              <a:pPr/>
              <a:t>15</a:t>
            </a:fld>
            <a:endParaRPr lang="de-DE">
              <a:latin typeface="Arial" pitchFamily="-111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Informationen </a:t>
            </a:r>
            <a:r>
              <a:rPr lang="de-DE" dirty="0">
                <a:sym typeface="Wingdings"/>
              </a:rPr>
              <a:t></a:t>
            </a:r>
            <a:r>
              <a:rPr lang="de-DE" dirty="0"/>
              <a:t> siehe </a:t>
            </a:r>
            <a:r>
              <a:rPr lang="de-DE" dirty="0" err="1"/>
              <a:t>fil</a:t>
            </a:r>
            <a:r>
              <a:rPr lang="de-DE" dirty="0"/>
              <a:t> </a:t>
            </a:r>
            <a:r>
              <a:rPr lang="de-DE" dirty="0" err="1"/>
              <a:t>rouge</a:t>
            </a:r>
            <a:r>
              <a:rPr lang="de-DE" dirty="0"/>
              <a:t> 7.1 Seiten 10-11,  26-27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EF6D7-1BA5-C246-BFAD-A252C8315DAD}" type="slidenum">
              <a:rPr lang="de-DE" smtClean="0"/>
              <a:pPr/>
              <a:t>16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215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12000" y="974380"/>
            <a:ext cx="7920000" cy="5406949"/>
          </a:xfrm>
        </p:spPr>
        <p:txBody>
          <a:bodyPr/>
          <a:lstStyle>
            <a:lvl1pPr>
              <a:defRPr sz="203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</p:txBody>
      </p:sp>
      <p:sp>
        <p:nvSpPr>
          <p:cNvPr id="6" name="Textfeld 5"/>
          <p:cNvSpPr txBox="1"/>
          <p:nvPr userDrawn="1"/>
        </p:nvSpPr>
        <p:spPr>
          <a:xfrm>
            <a:off x="6566068" y="6509626"/>
            <a:ext cx="1965932" cy="220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65FDA483-CA36-4A01-9A7B-8DA27CB617CF}" type="slidenum">
              <a:rPr lang="de-CH" sz="831" smtClean="0"/>
              <a:t>‹Nr.›</a:t>
            </a:fld>
            <a:endParaRPr lang="de-CH" sz="831" dirty="0"/>
          </a:p>
        </p:txBody>
      </p:sp>
      <p:sp>
        <p:nvSpPr>
          <p:cNvPr id="8" name="Textfeld 7"/>
          <p:cNvSpPr txBox="1"/>
          <p:nvPr userDrawn="1"/>
        </p:nvSpPr>
        <p:spPr>
          <a:xfrm>
            <a:off x="611560" y="6510536"/>
            <a:ext cx="1368152" cy="220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AD219D7C-DBA1-46E4-A79F-22EF4045F755}" type="datetime1">
              <a:rPr lang="de-CH" sz="831" smtClean="0"/>
              <a:t>22.08.2019</a:t>
            </a:fld>
            <a:endParaRPr lang="de-CH" sz="831" dirty="0"/>
          </a:p>
        </p:txBody>
      </p:sp>
    </p:spTree>
    <p:extLst>
      <p:ext uri="{BB962C8B-B14F-4D97-AF65-F5344CB8AC3E}">
        <p14:creationId xmlns:p14="http://schemas.microsoft.com/office/powerpoint/2010/main" val="3642696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 userDrawn="1"/>
        </p:nvSpPr>
        <p:spPr>
          <a:xfrm>
            <a:off x="612000" y="2520871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b="1" dirty="0">
                <a:latin typeface="Arial" panose="020B0604020202020204" pitchFamily="34" charset="0"/>
                <a:cs typeface="Arial" panose="020B0604020202020204" pitchFamily="34" charset="0"/>
              </a:rPr>
              <a:t>Herzlichen Dank für die Aufmerksamkeit</a:t>
            </a:r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086"/>
          <a:stretch/>
        </p:blipFill>
        <p:spPr>
          <a:xfrm>
            <a:off x="657265" y="3237215"/>
            <a:ext cx="6300000" cy="2063530"/>
          </a:xfrm>
          <a:prstGeom prst="rect">
            <a:avLst/>
          </a:prstGeom>
        </p:spPr>
      </p:pic>
      <p:grpSp>
        <p:nvGrpSpPr>
          <p:cNvPr id="10" name="Gruppieren 9"/>
          <p:cNvGrpSpPr/>
          <p:nvPr userDrawn="1"/>
        </p:nvGrpSpPr>
        <p:grpSpPr>
          <a:xfrm>
            <a:off x="19050" y="0"/>
            <a:ext cx="9108000" cy="1512000"/>
            <a:chOff x="19050" y="0"/>
            <a:chExt cx="9108000" cy="1512000"/>
          </a:xfrm>
        </p:grpSpPr>
        <p:sp useBgFill="1">
          <p:nvSpPr>
            <p:cNvPr id="12" name="Rechteck 11"/>
            <p:cNvSpPr/>
            <p:nvPr userDrawn="1"/>
          </p:nvSpPr>
          <p:spPr>
            <a:xfrm>
              <a:off x="19050" y="0"/>
              <a:ext cx="9108000" cy="1080000"/>
            </a:xfrm>
            <a:prstGeom prst="rect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662"/>
            </a:p>
          </p:txBody>
        </p:sp>
        <p:pic>
          <p:nvPicPr>
            <p:cNvPr id="13" name="Grafik 12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9600" y="496800"/>
              <a:ext cx="1827360" cy="1015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41721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611560" y="401424"/>
            <a:ext cx="6840000" cy="4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90000" rIns="91440" bIns="90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CH" dirty="0"/>
              <a:t>Mastertitelformat bearbeiten</a:t>
            </a:r>
            <a:endParaRPr lang="de-DE" dirty="0"/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611560" y="975602"/>
            <a:ext cx="7920000" cy="5477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90000" rIns="91440" bIns="90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/>
              <a:t>Dritte </a:t>
            </a:r>
            <a:r>
              <a:rPr lang="de-CH" dirty="0"/>
              <a:t>Ebene</a:t>
            </a:r>
          </a:p>
        </p:txBody>
      </p:sp>
      <p:pic>
        <p:nvPicPr>
          <p:cNvPr id="7" name="Bild 6" descr="logo_klein_transparent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75550" y="274640"/>
            <a:ext cx="1111250" cy="6191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Gerade Verbindung 14"/>
          <p:cNvCxnSpPr/>
          <p:nvPr userDrawn="1"/>
        </p:nvCxnSpPr>
        <p:spPr>
          <a:xfrm flipH="1">
            <a:off x="612000" y="846798"/>
            <a:ext cx="6840000" cy="0"/>
          </a:xfrm>
          <a:prstGeom prst="line">
            <a:avLst/>
          </a:prstGeom>
          <a:ln w="6350" cmpd="sng">
            <a:solidFill>
              <a:srgbClr val="0A48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Grafik 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3200"/>
            <a:ext cx="395156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135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hf hdr="0" ftr="0"/>
  <p:txStyles>
    <p:titleStyle>
      <a:lvl1pPr algn="l" defTabSz="422041" rtl="0" eaLnBrk="1" fontAlgn="base" hangingPunct="1">
        <a:spcBef>
          <a:spcPct val="0"/>
        </a:spcBef>
        <a:spcAft>
          <a:spcPct val="0"/>
        </a:spcAft>
        <a:defRPr sz="2215" b="1" kern="1200">
          <a:solidFill>
            <a:schemeClr val="tx1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algn="l" defTabSz="422041" rtl="0" eaLnBrk="1" fontAlgn="base" hangingPunct="1">
        <a:spcBef>
          <a:spcPct val="0"/>
        </a:spcBef>
        <a:spcAft>
          <a:spcPct val="0"/>
        </a:spcAft>
        <a:defRPr sz="2585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2pPr>
      <a:lvl3pPr algn="l" defTabSz="422041" rtl="0" eaLnBrk="1" fontAlgn="base" hangingPunct="1">
        <a:spcBef>
          <a:spcPct val="0"/>
        </a:spcBef>
        <a:spcAft>
          <a:spcPct val="0"/>
        </a:spcAft>
        <a:defRPr sz="2585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3pPr>
      <a:lvl4pPr algn="l" defTabSz="422041" rtl="0" eaLnBrk="1" fontAlgn="base" hangingPunct="1">
        <a:spcBef>
          <a:spcPct val="0"/>
        </a:spcBef>
        <a:spcAft>
          <a:spcPct val="0"/>
        </a:spcAft>
        <a:defRPr sz="2585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4pPr>
      <a:lvl5pPr algn="l" defTabSz="422041" rtl="0" eaLnBrk="1" fontAlgn="base" hangingPunct="1">
        <a:spcBef>
          <a:spcPct val="0"/>
        </a:spcBef>
        <a:spcAft>
          <a:spcPct val="0"/>
        </a:spcAft>
        <a:defRPr sz="2585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5pPr>
      <a:lvl6pPr marL="422041" algn="l" defTabSz="422041" rtl="0" eaLnBrk="1" fontAlgn="base" hangingPunct="1">
        <a:spcBef>
          <a:spcPct val="0"/>
        </a:spcBef>
        <a:spcAft>
          <a:spcPct val="0"/>
        </a:spcAft>
        <a:defRPr sz="4062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844083" algn="l" defTabSz="422041" rtl="0" eaLnBrk="1" fontAlgn="base" hangingPunct="1">
        <a:spcBef>
          <a:spcPct val="0"/>
        </a:spcBef>
        <a:spcAft>
          <a:spcPct val="0"/>
        </a:spcAft>
        <a:defRPr sz="4062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266124" algn="l" defTabSz="422041" rtl="0" eaLnBrk="1" fontAlgn="base" hangingPunct="1">
        <a:spcBef>
          <a:spcPct val="0"/>
        </a:spcBef>
        <a:spcAft>
          <a:spcPct val="0"/>
        </a:spcAft>
        <a:defRPr sz="4062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688165" algn="l" defTabSz="422041" rtl="0" eaLnBrk="1" fontAlgn="base" hangingPunct="1">
        <a:spcBef>
          <a:spcPct val="0"/>
        </a:spcBef>
        <a:spcAft>
          <a:spcPct val="0"/>
        </a:spcAft>
        <a:defRPr sz="4062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246191" indent="-246191" algn="l" defTabSz="422041" rtl="0" eaLnBrk="1" fontAlgn="base" hangingPunct="1">
        <a:spcBef>
          <a:spcPct val="20000"/>
        </a:spcBef>
        <a:spcAft>
          <a:spcPct val="0"/>
        </a:spcAft>
        <a:buFont typeface="Wingdings" panose="05000000000000000000" pitchFamily="2" charset="2"/>
        <a:buChar char=""/>
        <a:defRPr sz="2031" kern="1200">
          <a:solidFill>
            <a:schemeClr val="tx1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marL="685817" indent="-263776" algn="l" defTabSz="422041" rtl="0" eaLnBrk="1" fontAlgn="base" hangingPunct="1">
        <a:spcBef>
          <a:spcPct val="20000"/>
        </a:spcBef>
        <a:spcAft>
          <a:spcPct val="0"/>
        </a:spcAft>
        <a:buFont typeface="Wingdings" panose="05000000000000000000" pitchFamily="2" charset="2"/>
        <a:buChar char="n"/>
        <a:defRPr sz="1846" kern="1200">
          <a:solidFill>
            <a:schemeClr val="tx1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2pPr>
      <a:lvl3pPr marL="1055103" indent="-211021" algn="l" defTabSz="422041" rtl="0" eaLnBrk="1" fontAlgn="base" hangingPunct="1">
        <a:spcBef>
          <a:spcPct val="20000"/>
        </a:spcBef>
        <a:spcAft>
          <a:spcPct val="0"/>
        </a:spcAft>
        <a:buSzPct val="80000"/>
        <a:buFont typeface="Wingdings" panose="05000000000000000000" pitchFamily="2" charset="2"/>
        <a:buChar char=""/>
        <a:defRPr kern="1200">
          <a:solidFill>
            <a:schemeClr val="tx1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3pPr>
      <a:lvl4pPr marL="1529900" indent="-263776" algn="l" defTabSz="422041" rtl="0" eaLnBrk="1" fontAlgn="base" hangingPunct="1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1477" kern="1200">
          <a:solidFill>
            <a:schemeClr val="tx1"/>
          </a:solidFill>
          <a:latin typeface="Frutiger LT 45 Light" panose="020B0403030504020204" pitchFamily="34" charset="0"/>
          <a:ea typeface="MS PGothic" pitchFamily="34" charset="-128"/>
          <a:cs typeface="+mn-cs"/>
        </a:defRPr>
      </a:lvl4pPr>
      <a:lvl5pPr marL="1899186" indent="-211021" algn="l" defTabSz="422041" rtl="0" eaLnBrk="1" fontAlgn="base" hangingPunct="1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1292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321227" indent="-211021" algn="l" defTabSz="422041" rtl="0" eaLnBrk="1" latinLnBrk="0" hangingPunct="1">
        <a:spcBef>
          <a:spcPct val="20000"/>
        </a:spcBef>
        <a:buFont typeface="Arial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indent="-211021" algn="l" defTabSz="422041" rtl="0" eaLnBrk="1" latinLnBrk="0" hangingPunct="1">
        <a:spcBef>
          <a:spcPct val="20000"/>
        </a:spcBef>
        <a:buFont typeface="Arial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7pPr>
      <a:lvl8pPr marL="3165310" indent="-211021" algn="l" defTabSz="422041" rtl="0" eaLnBrk="1" latinLnBrk="0" hangingPunct="1">
        <a:spcBef>
          <a:spcPct val="20000"/>
        </a:spcBef>
        <a:buFont typeface="Arial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8pPr>
      <a:lvl9pPr marL="3587351" indent="-211021" algn="l" defTabSz="422041" rtl="0" eaLnBrk="1" latinLnBrk="0" hangingPunct="1">
        <a:spcBef>
          <a:spcPct val="20000"/>
        </a:spcBef>
        <a:buFont typeface="Arial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://www.clin-doeil.ch/" TargetMode="Externa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-doeil.ch/multimedia" TargetMode="External"/><Relationship Id="rId2" Type="http://schemas.openxmlformats.org/officeDocument/2006/relationships/hyperlink" Target="http://www.clin-doeil.ch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10" Type="http://schemas.openxmlformats.org/officeDocument/2006/relationships/image" Target="../media/image14.png"/><Relationship Id="rId4" Type="http://schemas.openxmlformats.org/officeDocument/2006/relationships/image" Target="../media/image12.jpe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-doeil.ch/multimedia" TargetMode="External"/><Relationship Id="rId2" Type="http://schemas.openxmlformats.org/officeDocument/2006/relationships/hyperlink" Target="https://www.clin-doeil.ch/multimedia/offline-version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6600"/>
            </a:gs>
            <a:gs pos="89000">
              <a:schemeClr val="accent5">
                <a:lumMod val="97000"/>
                <a:lumOff val="3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943499" y="1033084"/>
            <a:ext cx="7174523" cy="1969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4406" tIns="83077" rIns="84406" bIns="83077" numCol="1" anchor="ctr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de-DE" sz="3800" dirty="0" err="1"/>
              <a:t>Clin</a:t>
            </a:r>
            <a:r>
              <a:rPr lang="de-DE" sz="3800" dirty="0"/>
              <a:t> </a:t>
            </a:r>
            <a:r>
              <a:rPr lang="de-DE" sz="3800" dirty="0" err="1"/>
              <a:t>d‘œil</a:t>
            </a:r>
            <a:r>
              <a:rPr lang="de-DE" sz="3800" dirty="0"/>
              <a:t> 7</a:t>
            </a:r>
            <a:br>
              <a:rPr lang="de-CH" sz="3800" dirty="0">
                <a:solidFill>
                  <a:srgbClr val="080700"/>
                </a:solidFill>
                <a:ea typeface="ＭＳ Ｐゴシック" pitchFamily="-84" charset="-128"/>
                <a:cs typeface="ＭＳ Ｐゴシック" pitchFamily="-84" charset="-128"/>
              </a:rPr>
            </a:br>
            <a:r>
              <a:rPr lang="de-CH" sz="2590" dirty="0">
                <a:solidFill>
                  <a:srgbClr val="080700"/>
                </a:solidFill>
                <a:ea typeface="ＭＳ Ｐゴシック" pitchFamily="-84" charset="-128"/>
                <a:cs typeface="ＭＳ Ｐゴシック" pitchFamily="-84" charset="-128"/>
              </a:rPr>
              <a:t>Information für Eltern</a:t>
            </a:r>
          </a:p>
        </p:txBody>
      </p:sp>
      <p:pic>
        <p:nvPicPr>
          <p:cNvPr id="5" name="Picture 2" descr="C:\Users\harnischm\Desktop\7.1 E.jpg">
            <a:extLst>
              <a:ext uri="{FF2B5EF4-FFF2-40B4-BE49-F238E27FC236}">
                <a16:creationId xmlns:a16="http://schemas.microsoft.com/office/drawing/2014/main" id="{69535F6E-0C20-4C80-AF55-8778D52A4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2358">
            <a:off x="1518404" y="3742010"/>
            <a:ext cx="1367613" cy="1937092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>
            <a:outerShdw blurRad="50800" dist="50800" dir="5400000" algn="ctr" rotWithShape="0">
              <a:schemeClr val="bg1">
                <a:lumMod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harnischm\Desktop\7.2 G.jpg">
            <a:extLst>
              <a:ext uri="{FF2B5EF4-FFF2-40B4-BE49-F238E27FC236}">
                <a16:creationId xmlns:a16="http://schemas.microsoft.com/office/drawing/2014/main" id="{80D6B2F4-9237-435E-A9BE-542C58584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2709">
            <a:off x="2775933" y="3507542"/>
            <a:ext cx="1367615" cy="193709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>
            <a:outerShdw blurRad="50800" dist="50800" dir="5400000" algn="ctr" rotWithShape="0">
              <a:schemeClr val="bg1">
                <a:lumMod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d 3" descr="Bildschirmfoto 2015-07-07 um 11.38.57.png">
            <a:extLst>
              <a:ext uri="{FF2B5EF4-FFF2-40B4-BE49-F238E27FC236}">
                <a16:creationId xmlns:a16="http://schemas.microsoft.com/office/drawing/2014/main" id="{9A6FF721-1088-4C9C-A63A-724AD7939C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548">
            <a:off x="3911584" y="3801810"/>
            <a:ext cx="1376358" cy="193709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Bild 4" descr="Bildschirmfoto 2015-07-07 um 11.39.17.png">
            <a:extLst>
              <a:ext uri="{FF2B5EF4-FFF2-40B4-BE49-F238E27FC236}">
                <a16:creationId xmlns:a16="http://schemas.microsoft.com/office/drawing/2014/main" id="{BBCB2CE9-B4EF-41A9-A667-55E6278C40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0626">
            <a:off x="5042789" y="3314115"/>
            <a:ext cx="1363769" cy="193709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Bild 5" descr="Bildschirmfoto 2015-07-07 um 11.39.41.png">
            <a:extLst>
              <a:ext uri="{FF2B5EF4-FFF2-40B4-BE49-F238E27FC236}">
                <a16:creationId xmlns:a16="http://schemas.microsoft.com/office/drawing/2014/main" id="{129F9996-23B9-4D77-BDA6-4E8852F857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9538">
            <a:off x="6129452" y="3810647"/>
            <a:ext cx="1364619" cy="193068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12080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1477" kern="0" dirty="0">
                <a:solidFill>
                  <a:srgbClr val="080700"/>
                </a:solidFill>
                <a:latin typeface="Arial"/>
                <a:ea typeface="ＭＳ Ｐゴシック" pitchFamily="-84" charset="-128"/>
                <a:cs typeface="ＭＳ Ｐゴシック" pitchFamily="-84" charset="-128"/>
              </a:rPr>
              <a:t>Materialien </a:t>
            </a:r>
            <a:r>
              <a:rPr lang="de-CH" sz="1477" kern="0" dirty="0" err="1">
                <a:solidFill>
                  <a:srgbClr val="080700"/>
                </a:solidFill>
                <a:latin typeface="Arial"/>
                <a:ea typeface="ＭＳ Ｐゴシック" pitchFamily="-84" charset="-128"/>
                <a:cs typeface="ＭＳ Ｐゴシック" pitchFamily="-84" charset="-128"/>
              </a:rPr>
              <a:t>Clin</a:t>
            </a:r>
            <a:r>
              <a:rPr lang="de-CH" sz="1477" kern="0" dirty="0">
                <a:solidFill>
                  <a:srgbClr val="080700"/>
                </a:solidFill>
                <a:latin typeface="Arial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de-CH" sz="1477" kern="0" dirty="0" err="1">
                <a:solidFill>
                  <a:srgbClr val="080700"/>
                </a:solidFill>
                <a:latin typeface="Arial"/>
                <a:ea typeface="ＭＳ Ｐゴシック" pitchFamily="-84" charset="-128"/>
                <a:cs typeface="ＭＳ Ｐゴシック" pitchFamily="-84" charset="-128"/>
              </a:rPr>
              <a:t>d‘œil</a:t>
            </a:r>
            <a:r>
              <a:rPr lang="de-CH" sz="1477" kern="0" dirty="0">
                <a:solidFill>
                  <a:srgbClr val="080700"/>
                </a:solidFill>
                <a:latin typeface="Arial"/>
                <a:ea typeface="ＭＳ Ｐゴシック" pitchFamily="-84" charset="-128"/>
                <a:cs typeface="ＭＳ Ｐゴシック" pitchFamily="-84" charset="-128"/>
              </a:rPr>
              <a:t> </a:t>
            </a:r>
            <a:endParaRPr lang="de-CH" sz="1477" dirty="0">
              <a:solidFill>
                <a:srgbClr val="08070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1560" y="1914870"/>
            <a:ext cx="4292785" cy="4106418"/>
          </a:xfrm>
        </p:spPr>
        <p:txBody>
          <a:bodyPr/>
          <a:lstStyle/>
          <a:p>
            <a:pPr marL="0" indent="0">
              <a:buNone/>
            </a:pPr>
            <a:r>
              <a:rPr lang="de-CH" sz="1660" b="1" dirty="0">
                <a:solidFill>
                  <a:srgbClr val="080700"/>
                </a:solidFill>
                <a:ea typeface="ＭＳ Ｐゴシック" pitchFamily="-84" charset="-128"/>
                <a:cs typeface="ＭＳ Ｐゴシック" pitchFamily="-84" charset="-128"/>
              </a:rPr>
              <a:t>Browser-Version</a:t>
            </a:r>
          </a:p>
          <a:p>
            <a:pPr marL="0" indent="0">
              <a:buNone/>
            </a:pPr>
            <a:endParaRPr lang="de-CH" sz="1660" dirty="0"/>
          </a:p>
          <a:p>
            <a:pPr marL="0" indent="0">
              <a:buNone/>
            </a:pPr>
            <a:r>
              <a:rPr lang="de-CH" sz="1660" dirty="0"/>
              <a:t>Auf der Plattform </a:t>
            </a:r>
            <a:r>
              <a:rPr lang="de-CH" sz="1660" dirty="0">
                <a:hlinkClick r:id="rId2"/>
              </a:rPr>
              <a:t>www.clin-doeil.ch</a:t>
            </a:r>
            <a:r>
              <a:rPr lang="de-CH" sz="1660" dirty="0"/>
              <a:t>  können Sie mit den Materialien arbeiten. Hierfür wird eine dauerhafte Internetverbindung benötigt. </a:t>
            </a:r>
          </a:p>
          <a:p>
            <a:pPr marL="0" indent="0">
              <a:buNone/>
            </a:pPr>
            <a:endParaRPr lang="de-CH" sz="1660" dirty="0"/>
          </a:p>
          <a:p>
            <a:pPr marL="0" indent="0">
              <a:buNone/>
            </a:pPr>
            <a:r>
              <a:rPr lang="de-CH" sz="1660" dirty="0"/>
              <a:t>Dazu ist ein Account notwendig, welcher auf </a:t>
            </a:r>
            <a:r>
              <a:rPr lang="de-CH" sz="1660" dirty="0">
                <a:hlinkClick r:id="rId2"/>
              </a:rPr>
              <a:t>www.clin-doeil.ch</a:t>
            </a:r>
            <a:r>
              <a:rPr lang="de-CH" sz="1660" dirty="0"/>
              <a:t> erstellt werden kann. Die im Print mitgelieferte Lizenz muss einmalig </a:t>
            </a:r>
            <a:br>
              <a:rPr lang="de-CH" sz="1660" dirty="0"/>
            </a:br>
            <a:r>
              <a:rPr lang="de-CH" sz="1660" dirty="0"/>
              <a:t>auf dem Account aktiviert werden. </a:t>
            </a:r>
            <a:br>
              <a:rPr lang="de-CH" sz="1660" dirty="0"/>
            </a:br>
            <a:r>
              <a:rPr lang="de-CH" sz="1660" dirty="0"/>
              <a:t>Der Account setzt eine gültige </a:t>
            </a:r>
            <a:br>
              <a:rPr lang="de-CH" sz="1660" dirty="0"/>
            </a:br>
            <a:r>
              <a:rPr lang="de-CH" sz="1660" dirty="0"/>
              <a:t>E-Mail-Adresse voraus.</a:t>
            </a:r>
            <a:endParaRPr lang="de-CH" sz="1660" b="1" dirty="0"/>
          </a:p>
          <a:p>
            <a:pPr marL="0" indent="0">
              <a:lnSpc>
                <a:spcPct val="90000"/>
              </a:lnSpc>
              <a:buNone/>
            </a:pPr>
            <a:endParaRPr lang="de-CH" sz="1846" dirty="0">
              <a:solidFill>
                <a:srgbClr val="080700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de-CH" sz="1846" dirty="0">
              <a:solidFill>
                <a:srgbClr val="080700"/>
              </a:solidFill>
            </a:endParaRPr>
          </a:p>
          <a:p>
            <a:pPr>
              <a:lnSpc>
                <a:spcPct val="90000"/>
              </a:lnSpc>
            </a:pPr>
            <a:endParaRPr lang="de-DE" sz="1846" dirty="0">
              <a:solidFill>
                <a:srgbClr val="080700"/>
              </a:solidFill>
            </a:endParaRPr>
          </a:p>
          <a:p>
            <a:pPr>
              <a:lnSpc>
                <a:spcPct val="90000"/>
              </a:lnSpc>
            </a:pPr>
            <a:endParaRPr lang="de-CH" sz="1846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pPr marL="0" indent="0">
              <a:lnSpc>
                <a:spcPct val="90000"/>
              </a:lnSpc>
              <a:buNone/>
            </a:pPr>
            <a:br>
              <a:rPr lang="de-CH" sz="1846" dirty="0">
                <a:solidFill>
                  <a:srgbClr val="080700"/>
                </a:solidFill>
                <a:ea typeface="ＭＳ Ｐゴシック" pitchFamily="-84" charset="-128"/>
                <a:cs typeface="ＭＳ Ｐゴシック" pitchFamily="-84" charset="-128"/>
              </a:rPr>
            </a:br>
            <a:endParaRPr lang="de-CH" sz="1846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pPr marL="0" indent="0">
              <a:buNone/>
            </a:pPr>
            <a:endParaRPr lang="de-CH" sz="2585" b="1" dirty="0">
              <a:solidFill>
                <a:srgbClr val="000090"/>
              </a:solidFill>
              <a:ea typeface="ＭＳ Ｐゴシック" pitchFamily="-84" charset="-128"/>
            </a:endParaRPr>
          </a:p>
          <a:p>
            <a:pPr marL="0" indent="0">
              <a:buNone/>
            </a:pPr>
            <a:endParaRPr lang="de-CH" sz="2585" b="1" dirty="0">
              <a:solidFill>
                <a:srgbClr val="000090"/>
              </a:solidFill>
              <a:ea typeface="ＭＳ Ｐゴシック" pitchFamily="-84" charset="-128"/>
            </a:endParaRPr>
          </a:p>
          <a:p>
            <a:pPr marL="0" indent="0">
              <a:buNone/>
            </a:pPr>
            <a:endParaRPr lang="de-CH" sz="2585" b="1" dirty="0">
              <a:solidFill>
                <a:srgbClr val="000090"/>
              </a:solidFill>
              <a:ea typeface="ＭＳ Ｐゴシック" pitchFamily="-84" charset="-128"/>
            </a:endParaRPr>
          </a:p>
          <a:p>
            <a:pPr marL="0" indent="0">
              <a:buNone/>
            </a:pPr>
            <a:endParaRPr lang="de-CH" sz="2585" b="1" dirty="0">
              <a:solidFill>
                <a:srgbClr val="000090"/>
              </a:solidFill>
              <a:ea typeface="ＭＳ Ｐゴシック" pitchFamily="-84" charset="-128"/>
            </a:endParaRPr>
          </a:p>
          <a:p>
            <a:pPr marL="0" indent="0">
              <a:buNone/>
            </a:pPr>
            <a:endParaRPr lang="de-CH" sz="2585" b="1" dirty="0">
              <a:solidFill>
                <a:srgbClr val="000090"/>
              </a:solidFill>
              <a:ea typeface="ＭＳ Ｐゴシック" pitchFamily="-84" charset="-128"/>
            </a:endParaRPr>
          </a:p>
          <a:p>
            <a:pPr marL="0" indent="0">
              <a:buNone/>
            </a:pPr>
            <a:endParaRPr lang="de-CH" sz="2585" b="1" dirty="0">
              <a:solidFill>
                <a:srgbClr val="000090"/>
              </a:solidFill>
              <a:ea typeface="ＭＳ Ｐゴシック" pitchFamily="-84" charset="-128"/>
            </a:endParaRPr>
          </a:p>
          <a:p>
            <a:pPr marL="0" indent="0">
              <a:buNone/>
            </a:pPr>
            <a:endParaRPr lang="de-CH" sz="2585" dirty="0"/>
          </a:p>
          <a:p>
            <a:pPr marL="0" indent="0">
              <a:buNone/>
            </a:pPr>
            <a:endParaRPr lang="de-DE" sz="1846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endParaRPr lang="de-DE" sz="1846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endParaRPr lang="de-DE" sz="1846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endParaRPr lang="de-DE" sz="1846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endParaRPr lang="de-DE" sz="1846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endParaRPr lang="de-DE" sz="1846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endParaRPr lang="de-CH" dirty="0"/>
          </a:p>
          <a:p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611560" y="1232491"/>
            <a:ext cx="7245113" cy="490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44083" fontAlgn="base">
              <a:spcBef>
                <a:spcPct val="0"/>
              </a:spcBef>
              <a:spcAft>
                <a:spcPct val="0"/>
              </a:spcAft>
            </a:pPr>
            <a:r>
              <a:rPr lang="de-CH" sz="2585" b="1" dirty="0">
                <a:solidFill>
                  <a:srgbClr val="161616"/>
                </a:solidFill>
                <a:latin typeface="Arial" charset="0"/>
                <a:ea typeface="ＭＳ Ｐゴシック" pitchFamily="-84" charset="-128"/>
                <a:cs typeface="ＭＳ Ｐゴシック" pitchFamily="-84" charset="-128"/>
              </a:rPr>
              <a:t>Das Multimedia-</a:t>
            </a:r>
            <a:r>
              <a:rPr lang="de-CH" sz="2585" b="1" i="1" dirty="0">
                <a:solidFill>
                  <a:srgbClr val="161616"/>
                </a:solidFill>
                <a:latin typeface="Arial" charset="0"/>
                <a:ea typeface="ＭＳ Ｐゴシック" pitchFamily="-84" charset="-128"/>
                <a:cs typeface="ＭＳ Ｐゴシック" pitchFamily="-84" charset="-128"/>
              </a:rPr>
              <a:t>magazine</a:t>
            </a:r>
            <a:endParaRPr lang="de-CH" sz="2585" b="1" strike="sngStrike" dirty="0">
              <a:solidFill>
                <a:srgbClr val="161616"/>
              </a:solidFill>
              <a:latin typeface="Arial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39FC9F4-B7FA-4ED8-854B-1A7B18C4E6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4345" y="2431966"/>
            <a:ext cx="3725720" cy="30299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173631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1477" kern="0" dirty="0">
                <a:solidFill>
                  <a:srgbClr val="080700"/>
                </a:solidFill>
                <a:latin typeface="Arial"/>
                <a:ea typeface="ＭＳ Ｐゴシック" pitchFamily="-84" charset="-128"/>
                <a:cs typeface="ＭＳ Ｐゴシック" pitchFamily="-84" charset="-128"/>
              </a:rPr>
              <a:t>Materialien </a:t>
            </a:r>
            <a:r>
              <a:rPr lang="de-CH" sz="1477" kern="0" dirty="0" err="1">
                <a:solidFill>
                  <a:srgbClr val="080700"/>
                </a:solidFill>
                <a:latin typeface="Arial"/>
                <a:ea typeface="ＭＳ Ｐゴシック" pitchFamily="-84" charset="-128"/>
                <a:cs typeface="ＭＳ Ｐゴシック" pitchFamily="-84" charset="-128"/>
              </a:rPr>
              <a:t>Clin</a:t>
            </a:r>
            <a:r>
              <a:rPr lang="de-CH" sz="1477" kern="0" dirty="0">
                <a:solidFill>
                  <a:srgbClr val="080700"/>
                </a:solidFill>
                <a:latin typeface="Arial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de-CH" sz="1477" kern="0" dirty="0" err="1">
                <a:solidFill>
                  <a:srgbClr val="080700"/>
                </a:solidFill>
                <a:latin typeface="Arial"/>
                <a:ea typeface="ＭＳ Ｐゴシック" pitchFamily="-84" charset="-128"/>
                <a:cs typeface="ＭＳ Ｐゴシック" pitchFamily="-84" charset="-128"/>
              </a:rPr>
              <a:t>d‘œil</a:t>
            </a:r>
            <a:r>
              <a:rPr lang="de-CH" sz="1477" kern="0" dirty="0">
                <a:solidFill>
                  <a:srgbClr val="080700"/>
                </a:solidFill>
                <a:latin typeface="Arial"/>
                <a:ea typeface="ＭＳ Ｐゴシック" pitchFamily="-84" charset="-128"/>
                <a:cs typeface="ＭＳ Ｐゴシック" pitchFamily="-84" charset="-128"/>
              </a:rPr>
              <a:t> </a:t>
            </a:r>
            <a:endParaRPr lang="de-CH" sz="1477" dirty="0">
              <a:solidFill>
                <a:srgbClr val="08070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1560" y="1914870"/>
            <a:ext cx="3561627" cy="4239356"/>
          </a:xfrm>
        </p:spPr>
        <p:txBody>
          <a:bodyPr/>
          <a:lstStyle/>
          <a:p>
            <a:pPr marL="0" indent="0">
              <a:buNone/>
            </a:pPr>
            <a:r>
              <a:rPr lang="de-CH" sz="1660" b="1" dirty="0">
                <a:solidFill>
                  <a:srgbClr val="080700"/>
                </a:solidFill>
                <a:ea typeface="ＭＳ Ｐゴシック" pitchFamily="-84" charset="-128"/>
                <a:cs typeface="ＭＳ Ｐゴシック" pitchFamily="-84" charset="-128"/>
              </a:rPr>
              <a:t>App</a:t>
            </a:r>
          </a:p>
          <a:p>
            <a:pPr marL="0" indent="0">
              <a:buNone/>
            </a:pPr>
            <a:endParaRPr lang="de-CH" sz="1660" dirty="0"/>
          </a:p>
          <a:p>
            <a:pPr marL="0" indent="0">
              <a:buNone/>
            </a:pPr>
            <a:r>
              <a:rPr lang="de-CH" sz="1660" dirty="0"/>
              <a:t>Für </a:t>
            </a:r>
            <a:r>
              <a:rPr lang="de-CH" sz="1660" dirty="0" err="1"/>
              <a:t>Clin</a:t>
            </a:r>
            <a:r>
              <a:rPr lang="de-CH" sz="1660" dirty="0"/>
              <a:t> </a:t>
            </a:r>
            <a:r>
              <a:rPr lang="de-CH" sz="1660" dirty="0" err="1"/>
              <a:t>d‘œil</a:t>
            </a:r>
            <a:r>
              <a:rPr lang="de-CH" sz="1660" dirty="0"/>
              <a:t> gibt es eine App im Apple App Store und im Google Play Store.</a:t>
            </a:r>
          </a:p>
          <a:p>
            <a:pPr marL="0" indent="0">
              <a:buNone/>
            </a:pPr>
            <a:r>
              <a:rPr lang="de-CH" sz="1660" dirty="0"/>
              <a:t>Für die App aus dem Apple App Store ist ein Account notwendig, welcher auf </a:t>
            </a:r>
            <a:r>
              <a:rPr lang="de-CH" sz="1660" dirty="0">
                <a:hlinkClick r:id="rId2"/>
              </a:rPr>
              <a:t>www.clin-doeil.ch</a:t>
            </a:r>
            <a:r>
              <a:rPr lang="de-CH" sz="1660" dirty="0"/>
              <a:t> erstellt werden kann.</a:t>
            </a:r>
          </a:p>
          <a:p>
            <a:pPr marL="0" indent="0">
              <a:buNone/>
            </a:pPr>
            <a:r>
              <a:rPr lang="de-CH" sz="1660" dirty="0"/>
              <a:t>Die App aus dem Google Play Store kann mit der im Print mitgelieferter Nutzungslizenz freigeschaltet werden.</a:t>
            </a:r>
            <a:endParaRPr lang="de-CH" sz="1660" dirty="0">
              <a:solidFill>
                <a:srgbClr val="080700"/>
              </a:solidFill>
            </a:endParaRPr>
          </a:p>
          <a:p>
            <a:pPr>
              <a:lnSpc>
                <a:spcPct val="90000"/>
              </a:lnSpc>
            </a:pPr>
            <a:endParaRPr lang="de-DE" sz="1846" dirty="0">
              <a:solidFill>
                <a:srgbClr val="080700"/>
              </a:solidFill>
            </a:endParaRPr>
          </a:p>
          <a:p>
            <a:pPr>
              <a:lnSpc>
                <a:spcPct val="90000"/>
              </a:lnSpc>
            </a:pPr>
            <a:endParaRPr lang="de-CH" sz="1846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pPr marL="0" indent="0">
              <a:lnSpc>
                <a:spcPct val="90000"/>
              </a:lnSpc>
              <a:buNone/>
            </a:pPr>
            <a:br>
              <a:rPr lang="de-CH" sz="1846" dirty="0">
                <a:solidFill>
                  <a:srgbClr val="080700"/>
                </a:solidFill>
                <a:ea typeface="ＭＳ Ｐゴシック" pitchFamily="-84" charset="-128"/>
                <a:cs typeface="ＭＳ Ｐゴシック" pitchFamily="-84" charset="-128"/>
              </a:rPr>
            </a:br>
            <a:endParaRPr lang="de-CH" sz="1846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pPr marL="0" indent="0">
              <a:buNone/>
            </a:pPr>
            <a:endParaRPr lang="de-CH" sz="2585" b="1" dirty="0">
              <a:solidFill>
                <a:srgbClr val="000090"/>
              </a:solidFill>
              <a:ea typeface="ＭＳ Ｐゴシック" pitchFamily="-84" charset="-128"/>
            </a:endParaRPr>
          </a:p>
          <a:p>
            <a:pPr marL="0" indent="0">
              <a:buNone/>
            </a:pPr>
            <a:endParaRPr lang="de-CH" sz="2585" b="1" dirty="0">
              <a:solidFill>
                <a:srgbClr val="000090"/>
              </a:solidFill>
              <a:ea typeface="ＭＳ Ｐゴシック" pitchFamily="-84" charset="-128"/>
            </a:endParaRPr>
          </a:p>
          <a:p>
            <a:pPr marL="0" indent="0">
              <a:buNone/>
            </a:pPr>
            <a:endParaRPr lang="de-CH" sz="2585" b="1" dirty="0">
              <a:solidFill>
                <a:srgbClr val="000090"/>
              </a:solidFill>
              <a:ea typeface="ＭＳ Ｐゴシック" pitchFamily="-84" charset="-128"/>
            </a:endParaRPr>
          </a:p>
          <a:p>
            <a:pPr marL="0" indent="0">
              <a:buNone/>
            </a:pPr>
            <a:endParaRPr lang="de-CH" sz="2585" b="1" dirty="0">
              <a:solidFill>
                <a:srgbClr val="000090"/>
              </a:solidFill>
              <a:ea typeface="ＭＳ Ｐゴシック" pitchFamily="-84" charset="-128"/>
            </a:endParaRPr>
          </a:p>
          <a:p>
            <a:pPr marL="0" indent="0">
              <a:buNone/>
            </a:pPr>
            <a:endParaRPr lang="de-CH" sz="2585" b="1" dirty="0">
              <a:solidFill>
                <a:srgbClr val="000090"/>
              </a:solidFill>
              <a:ea typeface="ＭＳ Ｐゴシック" pitchFamily="-84" charset="-128"/>
            </a:endParaRPr>
          </a:p>
          <a:p>
            <a:pPr marL="0" indent="0">
              <a:buNone/>
            </a:pPr>
            <a:endParaRPr lang="de-CH" sz="2585" b="1" dirty="0">
              <a:solidFill>
                <a:srgbClr val="000090"/>
              </a:solidFill>
              <a:ea typeface="ＭＳ Ｐゴシック" pitchFamily="-84" charset="-128"/>
            </a:endParaRPr>
          </a:p>
          <a:p>
            <a:pPr marL="0" indent="0">
              <a:buNone/>
            </a:pPr>
            <a:endParaRPr lang="de-CH" sz="2585" dirty="0"/>
          </a:p>
          <a:p>
            <a:pPr marL="0" indent="0">
              <a:buNone/>
            </a:pPr>
            <a:endParaRPr lang="de-DE" sz="1846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endParaRPr lang="de-DE" sz="1846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endParaRPr lang="de-DE" sz="1846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endParaRPr lang="de-DE" sz="1846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endParaRPr lang="de-DE" sz="1846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endParaRPr lang="de-DE" sz="1846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endParaRPr lang="de-CH" dirty="0"/>
          </a:p>
          <a:p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611560" y="1232491"/>
            <a:ext cx="7245113" cy="490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44083" fontAlgn="base">
              <a:spcBef>
                <a:spcPct val="0"/>
              </a:spcBef>
              <a:spcAft>
                <a:spcPct val="0"/>
              </a:spcAft>
            </a:pPr>
            <a:r>
              <a:rPr lang="de-CH" sz="2585" b="1" dirty="0">
                <a:solidFill>
                  <a:srgbClr val="161616"/>
                </a:solidFill>
                <a:latin typeface="Arial" charset="0"/>
                <a:ea typeface="ＭＳ Ｐゴシック" pitchFamily="-84" charset="-128"/>
                <a:cs typeface="ＭＳ Ｐゴシック" pitchFamily="-84" charset="-128"/>
              </a:rPr>
              <a:t>Das Multimedia-</a:t>
            </a:r>
            <a:r>
              <a:rPr lang="de-CH" sz="2585" b="1" i="1" dirty="0">
                <a:solidFill>
                  <a:srgbClr val="161616"/>
                </a:solidFill>
                <a:latin typeface="Arial" charset="0"/>
                <a:ea typeface="ＭＳ Ｐゴシック" pitchFamily="-84" charset="-128"/>
                <a:cs typeface="ＭＳ Ｐゴシック" pitchFamily="-84" charset="-128"/>
              </a:rPr>
              <a:t>magazine</a:t>
            </a:r>
            <a:endParaRPr lang="de-CH" sz="2585" b="1" strike="sngStrike" dirty="0">
              <a:solidFill>
                <a:srgbClr val="161616"/>
              </a:solidFill>
              <a:latin typeface="Arial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4505531" y="5298793"/>
            <a:ext cx="4121073" cy="6032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44083" fontAlgn="base">
              <a:spcBef>
                <a:spcPct val="0"/>
              </a:spcBef>
              <a:spcAft>
                <a:spcPct val="0"/>
              </a:spcAft>
            </a:pPr>
            <a:r>
              <a:rPr lang="de-CH" sz="1660" dirty="0">
                <a:solidFill>
                  <a:srgbClr val="161616"/>
                </a:solidFill>
                <a:latin typeface="Arial" charset="0"/>
              </a:rPr>
              <a:t>Weitere Informationen finden Sie unter </a:t>
            </a:r>
            <a:r>
              <a:rPr lang="de-CH" sz="1660" dirty="0">
                <a:solidFill>
                  <a:srgbClr val="161616"/>
                </a:solidFill>
                <a:latin typeface="Arial" charset="0"/>
                <a:hlinkClick r:id="rId3"/>
              </a:rPr>
              <a:t>www.clin-doeil.ch/multimedia</a:t>
            </a:r>
            <a:r>
              <a:rPr lang="de-CH" sz="1660" dirty="0">
                <a:solidFill>
                  <a:srgbClr val="161616"/>
                </a:solidFill>
                <a:latin typeface="Arial" charset="0"/>
              </a:rPr>
              <a:t>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6FD0534-55D3-4599-AA1B-88F177FCCB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7331"/>
          <a:stretch/>
        </p:blipFill>
        <p:spPr>
          <a:xfrm>
            <a:off x="4572000" y="2016534"/>
            <a:ext cx="3134177" cy="303676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511193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D9D4EA-46DE-47C5-90C8-E616F8B99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1477" kern="0" dirty="0">
                <a:solidFill>
                  <a:srgbClr val="080700"/>
                </a:solidFill>
                <a:latin typeface="Arial"/>
                <a:ea typeface="ＭＳ Ｐゴシック" pitchFamily="-84" charset="-128"/>
              </a:rPr>
              <a:t>Materialien </a:t>
            </a:r>
            <a:r>
              <a:rPr lang="de-CH" sz="1477" kern="0" dirty="0" err="1">
                <a:solidFill>
                  <a:srgbClr val="080700"/>
                </a:solidFill>
                <a:latin typeface="Arial"/>
                <a:ea typeface="ＭＳ Ｐゴシック" pitchFamily="-84" charset="-128"/>
              </a:rPr>
              <a:t>Clin</a:t>
            </a:r>
            <a:r>
              <a:rPr lang="de-CH" sz="1477" kern="0" dirty="0">
                <a:solidFill>
                  <a:srgbClr val="080700"/>
                </a:solidFill>
                <a:latin typeface="Arial"/>
                <a:ea typeface="ＭＳ Ｐゴシック" pitchFamily="-84" charset="-128"/>
              </a:rPr>
              <a:t> </a:t>
            </a:r>
            <a:r>
              <a:rPr lang="de-CH" sz="1477" kern="0" dirty="0" err="1">
                <a:solidFill>
                  <a:srgbClr val="080700"/>
                </a:solidFill>
                <a:latin typeface="Arial"/>
                <a:ea typeface="ＭＳ Ｐゴシック" pitchFamily="-84" charset="-128"/>
              </a:rPr>
              <a:t>d‘œil</a:t>
            </a:r>
            <a:r>
              <a:rPr lang="de-CH" sz="1477" kern="0" dirty="0">
                <a:solidFill>
                  <a:srgbClr val="080700"/>
                </a:solidFill>
                <a:latin typeface="Arial"/>
                <a:ea typeface="ＭＳ Ｐゴシック" pitchFamily="-84" charset="-128"/>
              </a:rPr>
              <a:t> </a:t>
            </a:r>
          </a:p>
        </p:txBody>
      </p:sp>
      <p:sp>
        <p:nvSpPr>
          <p:cNvPr id="11" name="Inhaltsplatzhalter 10">
            <a:extLst>
              <a:ext uri="{FF2B5EF4-FFF2-40B4-BE49-F238E27FC236}">
                <a16:creationId xmlns:a16="http://schemas.microsoft.com/office/drawing/2014/main" id="{01C37387-8F53-421E-8D5B-B5C2E5C8A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6803" y="2312611"/>
            <a:ext cx="3987729" cy="2988111"/>
          </a:xfrm>
        </p:spPr>
        <p:txBody>
          <a:bodyPr/>
          <a:lstStyle/>
          <a:p>
            <a:pPr marL="0" indent="0">
              <a:buNone/>
            </a:pPr>
            <a:r>
              <a:rPr lang="de-CH" sz="1660" dirty="0"/>
              <a:t>Ab Schuljahr 2019/20 wird mit den Schülerlizenzen ab «Mille </a:t>
            </a:r>
            <a:r>
              <a:rPr lang="de-CH" sz="1660" dirty="0" err="1"/>
              <a:t>feuilles</a:t>
            </a:r>
            <a:r>
              <a:rPr lang="de-CH" sz="1660" dirty="0"/>
              <a:t> 5» automatisch die Schülergrammatik «mini-</a:t>
            </a:r>
            <a:r>
              <a:rPr lang="de-CH" sz="1660" dirty="0" err="1"/>
              <a:t>grammaire</a:t>
            </a:r>
            <a:r>
              <a:rPr lang="de-CH" sz="1660" dirty="0"/>
              <a:t>» freigeschaltet.</a:t>
            </a:r>
            <a:br>
              <a:rPr lang="de-CH" sz="2215" dirty="0"/>
            </a:br>
            <a:endParaRPr lang="de-CH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1851925-20F8-4E77-869B-F47CA09862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9628" y="2365497"/>
            <a:ext cx="2300709" cy="3057570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50DBA32C-6161-4B54-8D56-77215D148960}"/>
              </a:ext>
            </a:extLst>
          </p:cNvPr>
          <p:cNvSpPr txBox="1"/>
          <p:nvPr/>
        </p:nvSpPr>
        <p:spPr>
          <a:xfrm>
            <a:off x="611560" y="1232491"/>
            <a:ext cx="6840000" cy="887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44083" fontAlgn="base">
              <a:spcBef>
                <a:spcPct val="0"/>
              </a:spcBef>
              <a:spcAft>
                <a:spcPct val="0"/>
              </a:spcAft>
            </a:pPr>
            <a:r>
              <a:rPr lang="de-CH" sz="2585" b="1" dirty="0">
                <a:solidFill>
                  <a:srgbClr val="161616"/>
                </a:solidFill>
                <a:latin typeface="Arial" charset="0"/>
              </a:rPr>
              <a:t>«mini-</a:t>
            </a:r>
            <a:r>
              <a:rPr lang="de-CH" sz="2585" b="1" dirty="0" err="1">
                <a:solidFill>
                  <a:srgbClr val="161616"/>
                </a:solidFill>
                <a:latin typeface="Arial" charset="0"/>
              </a:rPr>
              <a:t>grammaire</a:t>
            </a:r>
            <a:r>
              <a:rPr lang="de-CH" sz="2585" b="1" dirty="0">
                <a:solidFill>
                  <a:srgbClr val="161616"/>
                </a:solidFill>
                <a:latin typeface="Arial" charset="0"/>
              </a:rPr>
              <a:t>» </a:t>
            </a:r>
            <a:br>
              <a:rPr lang="de-CH" sz="2585" b="1" dirty="0">
                <a:solidFill>
                  <a:srgbClr val="161616"/>
                </a:solidFill>
                <a:latin typeface="Arial" charset="0"/>
              </a:rPr>
            </a:br>
            <a:r>
              <a:rPr lang="de-CH" sz="2585" b="1" dirty="0">
                <a:solidFill>
                  <a:srgbClr val="161616"/>
                </a:solidFill>
                <a:latin typeface="Arial" charset="0"/>
              </a:rPr>
              <a:t>gibt’s digital kostenlos dazu</a:t>
            </a:r>
            <a:endParaRPr lang="de-CH" sz="2585" b="1" dirty="0">
              <a:solidFill>
                <a:srgbClr val="080700"/>
              </a:solidFill>
              <a:latin typeface="Arial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329545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1477" kern="0" dirty="0">
                <a:solidFill>
                  <a:srgbClr val="080700"/>
                </a:solidFill>
                <a:latin typeface="Arial"/>
                <a:ea typeface="ＭＳ Ｐゴシック" pitchFamily="-84" charset="-128"/>
                <a:cs typeface="ＭＳ Ｐゴシック" pitchFamily="-84" charset="-128"/>
              </a:rPr>
              <a:t>Materialien </a:t>
            </a:r>
            <a:r>
              <a:rPr lang="de-CH" sz="1477" kern="0" dirty="0" err="1">
                <a:solidFill>
                  <a:srgbClr val="080700"/>
                </a:solidFill>
                <a:latin typeface="Arial"/>
                <a:ea typeface="ＭＳ Ｐゴシック" pitchFamily="-84" charset="-128"/>
                <a:cs typeface="ＭＳ Ｐゴシック" pitchFamily="-84" charset="-128"/>
              </a:rPr>
              <a:t>Clin</a:t>
            </a:r>
            <a:r>
              <a:rPr lang="de-CH" sz="1477" kern="0" dirty="0">
                <a:solidFill>
                  <a:srgbClr val="080700"/>
                </a:solidFill>
                <a:latin typeface="Arial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de-CH" sz="1477" kern="0" dirty="0" err="1">
                <a:solidFill>
                  <a:srgbClr val="080700"/>
                </a:solidFill>
                <a:latin typeface="Arial"/>
                <a:ea typeface="ＭＳ Ｐゴシック" pitchFamily="-84" charset="-128"/>
                <a:cs typeface="ＭＳ Ｐゴシック" pitchFamily="-84" charset="-128"/>
              </a:rPr>
              <a:t>d‘œil</a:t>
            </a:r>
            <a:r>
              <a:rPr lang="de-CH" sz="1477" kern="0" dirty="0">
                <a:solidFill>
                  <a:srgbClr val="080700"/>
                </a:solidFill>
                <a:latin typeface="Arial"/>
                <a:ea typeface="ＭＳ Ｐゴシック" pitchFamily="-84" charset="-128"/>
                <a:cs typeface="ＭＳ Ｐゴシック" pitchFamily="-84" charset="-128"/>
              </a:rPr>
              <a:t> </a:t>
            </a:r>
            <a:endParaRPr lang="de-CH" sz="1477" dirty="0">
              <a:solidFill>
                <a:srgbClr val="080700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611560" y="1232491"/>
            <a:ext cx="7245113" cy="490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44083" fontAlgn="base">
              <a:spcBef>
                <a:spcPct val="0"/>
              </a:spcBef>
              <a:spcAft>
                <a:spcPct val="0"/>
              </a:spcAft>
            </a:pPr>
            <a:r>
              <a:rPr lang="de-CH" sz="2585" b="1" dirty="0">
                <a:solidFill>
                  <a:srgbClr val="161616"/>
                </a:solidFill>
                <a:latin typeface="Arial" charset="0"/>
                <a:ea typeface="ＭＳ Ｐゴシック" pitchFamily="-84" charset="-128"/>
                <a:cs typeface="ＭＳ Ｐゴシック" pitchFamily="-84" charset="-128"/>
              </a:rPr>
              <a:t>Das Multimedia-</a:t>
            </a:r>
            <a:r>
              <a:rPr lang="de-CH" sz="2585" b="1" i="1" dirty="0">
                <a:solidFill>
                  <a:srgbClr val="161616"/>
                </a:solidFill>
                <a:latin typeface="Arial" charset="0"/>
                <a:ea typeface="ＭＳ Ｐゴシック" pitchFamily="-84" charset="-128"/>
                <a:cs typeface="ＭＳ Ｐゴシック" pitchFamily="-84" charset="-128"/>
              </a:rPr>
              <a:t>magazine</a:t>
            </a:r>
            <a:endParaRPr lang="de-CH" sz="2585" b="1" strike="sngStrike" dirty="0">
              <a:solidFill>
                <a:srgbClr val="161616"/>
              </a:solidFill>
              <a:latin typeface="Arial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5" name="Rectangle 13"/>
          <p:cNvSpPr>
            <a:spLocks noChangeArrowheads="1"/>
          </p:cNvSpPr>
          <p:nvPr/>
        </p:nvSpPr>
        <p:spPr bwMode="auto">
          <a:xfrm>
            <a:off x="629232" y="2764311"/>
            <a:ext cx="7864434" cy="1426801"/>
          </a:xfrm>
          <a:prstGeom prst="rect">
            <a:avLst/>
          </a:prstGeom>
          <a:solidFill>
            <a:srgbClr val="284E55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844083" fontAlgn="base">
              <a:spcBef>
                <a:spcPct val="0"/>
              </a:spcBef>
              <a:spcAft>
                <a:spcPct val="0"/>
              </a:spcAft>
            </a:pPr>
            <a:endParaRPr lang="de-CH" sz="1846" dirty="0">
              <a:solidFill>
                <a:srgbClr val="FFFFFF"/>
              </a:solidFill>
              <a:latin typeface="Arial" charset="0"/>
            </a:endParaRPr>
          </a:p>
          <a:p>
            <a:pPr defTabSz="844083" fontAlgn="base">
              <a:spcBef>
                <a:spcPct val="0"/>
              </a:spcBef>
              <a:spcAft>
                <a:spcPct val="0"/>
              </a:spcAft>
            </a:pPr>
            <a:r>
              <a:rPr lang="de-CH" sz="1660" dirty="0">
                <a:solidFill>
                  <a:srgbClr val="FFFFFF"/>
                </a:solidFill>
                <a:latin typeface="Arial" charset="0"/>
              </a:rPr>
              <a:t>Ermutigen Sie Ihr Kind, die digitalen Materialien zu verwenden.</a:t>
            </a:r>
          </a:p>
          <a:p>
            <a:pPr defTabSz="844083" fontAlgn="base">
              <a:spcBef>
                <a:spcPct val="0"/>
              </a:spcBef>
              <a:spcAft>
                <a:spcPct val="0"/>
              </a:spcAft>
            </a:pPr>
            <a:endParaRPr lang="de-CH" sz="1660" dirty="0">
              <a:solidFill>
                <a:srgbClr val="FFFFFF"/>
              </a:solidFill>
              <a:latin typeface="Arial" charset="0"/>
            </a:endParaRPr>
          </a:p>
          <a:p>
            <a:pPr defTabSz="844083" fontAlgn="base">
              <a:spcBef>
                <a:spcPct val="0"/>
              </a:spcBef>
              <a:spcAft>
                <a:spcPct val="0"/>
              </a:spcAft>
            </a:pPr>
            <a:r>
              <a:rPr lang="de-CH" sz="1660" dirty="0">
                <a:solidFill>
                  <a:srgbClr val="FFFFFF"/>
                </a:solidFill>
                <a:latin typeface="Arial" charset="0"/>
              </a:rPr>
              <a:t>Gewähren Sie ihm, wenn möglich, Zugang zu einem Computer oder Tablet.</a:t>
            </a:r>
          </a:p>
          <a:p>
            <a:pPr defTabSz="844083" fontAlgn="base">
              <a:spcBef>
                <a:spcPct val="0"/>
              </a:spcBef>
              <a:spcAft>
                <a:spcPct val="0"/>
              </a:spcAft>
            </a:pPr>
            <a:endParaRPr lang="de-CH" sz="1846" dirty="0">
              <a:solidFill>
                <a:srgbClr val="FFE70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72563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de-DE" sz="1480" dirty="0">
                <a:cs typeface="Arial Rounded MT Bold"/>
              </a:rPr>
              <a:t>Grundlage von </a:t>
            </a:r>
            <a:r>
              <a:rPr lang="fr-FR" sz="1480" dirty="0">
                <a:cs typeface="Arial Rounded MT Bold"/>
              </a:rPr>
              <a:t>Clin d’œil </a:t>
            </a:r>
          </a:p>
        </p:txBody>
      </p:sp>
      <p:sp>
        <p:nvSpPr>
          <p:cNvPr id="15365" name="Text Box 4"/>
          <p:cNvSpPr txBox="1">
            <a:spLocks noChangeArrowheads="1"/>
          </p:cNvSpPr>
          <p:nvPr/>
        </p:nvSpPr>
        <p:spPr bwMode="auto">
          <a:xfrm>
            <a:off x="179388" y="2349500"/>
            <a:ext cx="863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de-DE"/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323850" y="188913"/>
            <a:ext cx="21605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de-DE"/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45574" y="3019116"/>
            <a:ext cx="4547456" cy="2714512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8" name="Picture 2" descr="C:\Users\harnischm\Desktop\Passepartou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" y="1219199"/>
            <a:ext cx="2874478" cy="4071421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>
            <a:outerShdw blurRad="50800" dist="50800" dir="5400000" algn="ctr" rotWithShape="0">
              <a:schemeClr val="bg1">
                <a:lumMod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1480" dirty="0">
                <a:cs typeface="Arial Rounded MT Bold"/>
              </a:rPr>
              <a:t>Grundlage von </a:t>
            </a:r>
            <a:r>
              <a:rPr lang="fr-FR" sz="1480" dirty="0">
                <a:cs typeface="Arial Rounded MT Bold"/>
              </a:rPr>
              <a:t>Clin d’œil </a:t>
            </a:r>
            <a:endParaRPr lang="de-DE" sz="1480" dirty="0"/>
          </a:p>
        </p:txBody>
      </p:sp>
      <p:sp>
        <p:nvSpPr>
          <p:cNvPr id="15365" name="Text Box 4"/>
          <p:cNvSpPr txBox="1">
            <a:spLocks noChangeArrowheads="1"/>
          </p:cNvSpPr>
          <p:nvPr/>
        </p:nvSpPr>
        <p:spPr bwMode="auto">
          <a:xfrm>
            <a:off x="179388" y="2349500"/>
            <a:ext cx="863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de-DE"/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323850" y="188913"/>
            <a:ext cx="21605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de-DE"/>
          </a:p>
        </p:txBody>
      </p:sp>
      <p:sp>
        <p:nvSpPr>
          <p:cNvPr id="16" name="Textfeld 15"/>
          <p:cNvSpPr txBox="1"/>
          <p:nvPr/>
        </p:nvSpPr>
        <p:spPr>
          <a:xfrm>
            <a:off x="5715000" y="5951021"/>
            <a:ext cx="2457400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de-DE" b="1" dirty="0">
              <a:solidFill>
                <a:srgbClr val="4AB9AC"/>
              </a:solidFill>
            </a:endParaRPr>
          </a:p>
        </p:txBody>
      </p:sp>
      <p:pic>
        <p:nvPicPr>
          <p:cNvPr id="15" name="Inhaltsplatzhalter 5">
            <a:extLst>
              <a:ext uri="{FF2B5EF4-FFF2-40B4-BE49-F238E27FC236}">
                <a16:creationId xmlns:a16="http://schemas.microsoft.com/office/drawing/2014/main" id="{52A77577-D7DC-4265-B188-CE6CC3D40D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396716" y="2298076"/>
            <a:ext cx="4793481" cy="2726267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28ED3EF0-74C6-45C6-B34C-83DA7B547946}"/>
              </a:ext>
            </a:extLst>
          </p:cNvPr>
          <p:cNvSpPr txBox="1"/>
          <p:nvPr/>
        </p:nvSpPr>
        <p:spPr>
          <a:xfrm>
            <a:off x="662523" y="1274088"/>
            <a:ext cx="2202245" cy="1923604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endParaRPr lang="de-DE" dirty="0">
              <a:solidFill>
                <a:srgbClr val="000090"/>
              </a:solidFill>
            </a:endParaRPr>
          </a:p>
          <a:p>
            <a:pPr algn="ctr"/>
            <a:r>
              <a:rPr lang="de-DE" sz="1660" dirty="0">
                <a:solidFill>
                  <a:srgbClr val="080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Über Sprache, Sprachenlernen </a:t>
            </a:r>
          </a:p>
          <a:p>
            <a:pPr algn="ctr"/>
            <a:r>
              <a:rPr lang="de-DE" sz="1660" dirty="0">
                <a:solidFill>
                  <a:srgbClr val="080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 kulturelle Gegebenheiten nachdenken</a:t>
            </a:r>
          </a:p>
          <a:p>
            <a:endParaRPr lang="de-DE" dirty="0">
              <a:solidFill>
                <a:srgbClr val="FFFF00"/>
              </a:solidFill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5C19293E-4E31-49D5-918D-521442F91D56}"/>
              </a:ext>
            </a:extLst>
          </p:cNvPr>
          <p:cNvSpPr txBox="1"/>
          <p:nvPr/>
        </p:nvSpPr>
        <p:spPr>
          <a:xfrm>
            <a:off x="1451419" y="4241517"/>
            <a:ext cx="2664296" cy="1902059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endParaRPr lang="de-DE" sz="1660" dirty="0">
              <a:solidFill>
                <a:srgbClr val="0807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1660" dirty="0">
                <a:solidFill>
                  <a:srgbClr val="080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Neue Inhalte anhand der Zielsprache lernen</a:t>
            </a:r>
          </a:p>
          <a:p>
            <a:pPr algn="ctr"/>
            <a:r>
              <a:rPr lang="de-DE" sz="1660" dirty="0">
                <a:solidFill>
                  <a:srgbClr val="080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de-DE" sz="1660" dirty="0">
                <a:solidFill>
                  <a:srgbClr val="080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Zielsprache anhand neuer Inhalte lernen</a:t>
            </a:r>
          </a:p>
          <a:p>
            <a:endParaRPr lang="de-DE" dirty="0">
              <a:solidFill>
                <a:srgbClr val="0807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BBB1417C-D25D-4117-B7AC-BA1C41534103}"/>
              </a:ext>
            </a:extLst>
          </p:cNvPr>
          <p:cNvSpPr txBox="1"/>
          <p:nvPr/>
        </p:nvSpPr>
        <p:spPr>
          <a:xfrm>
            <a:off x="6681192" y="1361972"/>
            <a:ext cx="2340490" cy="1668149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endParaRPr lang="de-DE" dirty="0">
              <a:solidFill>
                <a:srgbClr val="0807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1660" dirty="0">
                <a:solidFill>
                  <a:srgbClr val="080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Transferpotenzial zwischen den Sprachen nutzen </a:t>
            </a:r>
          </a:p>
          <a:p>
            <a:pPr algn="ctr"/>
            <a:r>
              <a:rPr lang="de-DE" sz="1660" dirty="0">
                <a:solidFill>
                  <a:srgbClr val="080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 </a:t>
            </a:r>
            <a:r>
              <a:rPr lang="de-DE" sz="1660" dirty="0">
                <a:solidFill>
                  <a:srgbClr val="0807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</a:t>
            </a:r>
            <a:r>
              <a:rPr lang="de-DE" sz="1660" dirty="0">
                <a:solidFill>
                  <a:srgbClr val="080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</a:t>
            </a:r>
            <a:r>
              <a:rPr lang="de-DE" sz="1660" dirty="0">
                <a:solidFill>
                  <a:srgbClr val="0807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</a:t>
            </a:r>
            <a:r>
              <a:rPr lang="de-DE" sz="1660" dirty="0">
                <a:solidFill>
                  <a:srgbClr val="080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  <a:p>
            <a:endParaRPr lang="de-DE" dirty="0">
              <a:solidFill>
                <a:srgbClr val="0807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35764E25-A481-490B-AB32-CB4BC005A1E0}"/>
              </a:ext>
            </a:extLst>
          </p:cNvPr>
          <p:cNvSpPr txBox="1"/>
          <p:nvPr/>
        </p:nvSpPr>
        <p:spPr>
          <a:xfrm>
            <a:off x="5961112" y="4281397"/>
            <a:ext cx="2772538" cy="1923604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endParaRPr lang="de-DE" dirty="0">
              <a:solidFill>
                <a:srgbClr val="0807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1660" dirty="0">
                <a:solidFill>
                  <a:srgbClr val="080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Sprachlich Handeln im Unterrichtsalltag</a:t>
            </a:r>
          </a:p>
          <a:p>
            <a:pPr algn="ctr"/>
            <a:endParaRPr lang="de-DE" sz="1660" dirty="0">
              <a:solidFill>
                <a:srgbClr val="0807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1660" dirty="0">
                <a:solidFill>
                  <a:srgbClr val="080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Kompetenzen aufbauen und anwenden </a:t>
            </a:r>
          </a:p>
          <a:p>
            <a:pPr algn="ctr"/>
            <a:endParaRPr lang="de-DE" dirty="0">
              <a:solidFill>
                <a:srgbClr val="0807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Bildschirmfoto 2015-07-06 um 17.41.3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50" y="1119004"/>
            <a:ext cx="7365170" cy="520730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sz="1480" dirty="0">
                <a:cs typeface="Arial Rounded MT Bold"/>
              </a:rPr>
              <a:t>Aufbau einer Lerneinheit</a:t>
            </a:r>
            <a:endParaRPr lang="de-DE" sz="1480" b="1" dirty="0"/>
          </a:p>
        </p:txBody>
      </p:sp>
      <p:sp>
        <p:nvSpPr>
          <p:cNvPr id="15" name="Pfeil nach rechts 14"/>
          <p:cNvSpPr/>
          <p:nvPr/>
        </p:nvSpPr>
        <p:spPr>
          <a:xfrm rot="1089307">
            <a:off x="3876699" y="1250838"/>
            <a:ext cx="1713011" cy="936577"/>
          </a:xfrm>
          <a:prstGeom prst="rightArrow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0800000" scaled="1"/>
            <a:tileRect/>
          </a:gra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endParaRPr lang="de-DE" sz="4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166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tâche</a:t>
            </a:r>
            <a:endParaRPr lang="de-DE" sz="166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Pfeil nach links 15"/>
          <p:cNvSpPr/>
          <p:nvPr/>
        </p:nvSpPr>
        <p:spPr>
          <a:xfrm rot="19675478">
            <a:off x="3284074" y="3674980"/>
            <a:ext cx="1927137" cy="1041229"/>
          </a:xfrm>
          <a:prstGeom prst="leftArrow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0800000" scaled="1"/>
            <a:tileRect/>
          </a:gra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endParaRPr lang="de-DE" sz="500" i="1" dirty="0">
              <a:solidFill>
                <a:srgbClr val="0807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1600" i="1" dirty="0" err="1">
                <a:solidFill>
                  <a:srgbClr val="080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activités</a:t>
            </a:r>
            <a:r>
              <a:rPr lang="de-DE" sz="1600" dirty="0">
                <a:solidFill>
                  <a:srgbClr val="080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A, B, …</a:t>
            </a:r>
          </a:p>
        </p:txBody>
      </p:sp>
      <p:sp>
        <p:nvSpPr>
          <p:cNvPr id="10" name="Pfeil nach rechts 7">
            <a:extLst>
              <a:ext uri="{FF2B5EF4-FFF2-40B4-BE49-F238E27FC236}">
                <a16:creationId xmlns:a16="http://schemas.microsoft.com/office/drawing/2014/main" id="{482615C6-D1DC-40A7-9E45-A7B1D63A5B74}"/>
              </a:ext>
            </a:extLst>
          </p:cNvPr>
          <p:cNvSpPr/>
          <p:nvPr/>
        </p:nvSpPr>
        <p:spPr>
          <a:xfrm rot="3847427">
            <a:off x="16031" y="3954102"/>
            <a:ext cx="1793858" cy="990600"/>
          </a:xfrm>
          <a:prstGeom prst="rightArrow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0800000" scaled="1"/>
            <a:tileRect/>
          </a:gra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endParaRPr lang="de-DE" sz="300" dirty="0">
              <a:solidFill>
                <a:srgbClr val="0807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1660" dirty="0">
                <a:solidFill>
                  <a:srgbClr val="080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Input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1480" b="1" dirty="0"/>
              <a:t>Aufbau einer Lerneinheit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F794E9D-8357-4F67-85BA-BD6A4001C6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CH" sz="2590" b="1" dirty="0"/>
              <a:t>Input</a:t>
            </a:r>
          </a:p>
          <a:p>
            <a:pPr marL="0" indent="0">
              <a:buNone/>
            </a:pPr>
            <a:endParaRPr lang="de-CH" sz="2590" b="1" dirty="0"/>
          </a:p>
          <a:p>
            <a:pPr marL="0" indent="0">
              <a:buNone/>
              <a:defRPr/>
            </a:pPr>
            <a:r>
              <a:rPr lang="de-CH" sz="2590" b="1" dirty="0"/>
              <a:t>							</a:t>
            </a:r>
          </a:p>
        </p:txBody>
      </p:sp>
      <p:pic>
        <p:nvPicPr>
          <p:cNvPr id="3" name="Bild 2" descr="Bildschirmfoto 2015-07-06 um 17.41.3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98" y="3172588"/>
            <a:ext cx="1749392" cy="123685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Pfeil nach rechts 7">
            <a:extLst>
              <a:ext uri="{FF2B5EF4-FFF2-40B4-BE49-F238E27FC236}">
                <a16:creationId xmlns:a16="http://schemas.microsoft.com/office/drawing/2014/main" id="{9C229E23-8540-4CE3-A30B-9A3F67C5E84E}"/>
              </a:ext>
            </a:extLst>
          </p:cNvPr>
          <p:cNvSpPr/>
          <p:nvPr/>
        </p:nvSpPr>
        <p:spPr>
          <a:xfrm>
            <a:off x="668239" y="1916832"/>
            <a:ext cx="1793858" cy="990600"/>
          </a:xfrm>
          <a:prstGeom prst="rightArrow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0800000" scaled="1"/>
            <a:tileRect/>
          </a:gra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endParaRPr lang="de-DE" sz="500" b="1" dirty="0">
              <a:solidFill>
                <a:srgbClr val="0807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1660" b="1" dirty="0">
                <a:solidFill>
                  <a:srgbClr val="080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Input</a:t>
            </a: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F3D0A95E-1214-4CDD-B3E3-4AF3A23517C9}"/>
              </a:ext>
            </a:extLst>
          </p:cNvPr>
          <p:cNvSpPr txBox="1">
            <a:spLocks/>
          </p:cNvSpPr>
          <p:nvPr/>
        </p:nvSpPr>
        <p:spPr bwMode="auto">
          <a:xfrm>
            <a:off x="2792760" y="2132856"/>
            <a:ext cx="5795479" cy="413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90000" rIns="91440" bIns="90000" numCol="1" anchor="t" anchorCtr="0" compatLnSpc="1">
            <a:prstTxWarp prst="textNoShape">
              <a:avLst/>
            </a:prstTxWarp>
          </a:bodyPr>
          <a:lstStyle>
            <a:lvl1pPr marL="246191" indent="-246191" algn="l" defTabSz="422041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"/>
              <a:defRPr sz="2031" kern="12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1pPr>
            <a:lvl2pPr marL="685817" indent="-263776" algn="l" defTabSz="422041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n"/>
              <a:defRPr sz="1846" kern="12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2pPr>
            <a:lvl3pPr marL="1055103" indent="-211021" algn="l" defTabSz="422041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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3pPr>
            <a:lvl4pPr marL="1529900" indent="-263776" algn="l" defTabSz="422041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477" kern="1200">
                <a:solidFill>
                  <a:schemeClr val="tx1"/>
                </a:solidFill>
                <a:latin typeface="Frutiger LT 45 Light" panose="020B0403030504020204" pitchFamily="34" charset="0"/>
                <a:ea typeface="MS PGothic" pitchFamily="34" charset="-128"/>
                <a:cs typeface="+mn-cs"/>
              </a:defRPr>
            </a:lvl4pPr>
            <a:lvl5pPr marL="1899186" indent="-211021" algn="l" defTabSz="422041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292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321227" indent="-211021" algn="l" defTabSz="422041" rtl="0" eaLnBrk="1" latinLnBrk="0" hangingPunct="1">
              <a:spcBef>
                <a:spcPct val="20000"/>
              </a:spcBef>
              <a:buFont typeface="Arial"/>
              <a:buChar char="•"/>
              <a:defRPr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69" indent="-211021" algn="l" defTabSz="422041" rtl="0" eaLnBrk="1" latinLnBrk="0" hangingPunct="1">
              <a:spcBef>
                <a:spcPct val="20000"/>
              </a:spcBef>
              <a:buFont typeface="Arial"/>
              <a:buChar char="•"/>
              <a:defRPr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65310" indent="-211021" algn="l" defTabSz="422041" rtl="0" eaLnBrk="1" latinLnBrk="0" hangingPunct="1">
              <a:spcBef>
                <a:spcPct val="20000"/>
              </a:spcBef>
              <a:buFont typeface="Arial"/>
              <a:buChar char="•"/>
              <a:defRPr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87351" indent="-211021" algn="l" defTabSz="422041" rtl="0" eaLnBrk="1" latinLnBrk="0" hangingPunct="1">
              <a:spcBef>
                <a:spcPct val="20000"/>
              </a:spcBef>
              <a:buFont typeface="Arial"/>
              <a:buChar char="•"/>
              <a:defRPr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de-DE" sz="1660" b="1" dirty="0"/>
              <a:t>Inputtexte (Hör- und Lesetexte/Filme/Bilder) …</a:t>
            </a:r>
          </a:p>
          <a:p>
            <a:pPr>
              <a:buFont typeface="Wingdings" panose="05000000000000000000" pitchFamily="2" charset="2"/>
              <a:buChar char="n"/>
              <a:defRPr/>
            </a:pPr>
            <a:r>
              <a:rPr lang="de-DE" sz="1660" dirty="0"/>
              <a:t>sind reich, authentisch (nicht konstruiert)</a:t>
            </a:r>
          </a:p>
          <a:p>
            <a:pPr>
              <a:buFont typeface="Wingdings" panose="05000000000000000000" pitchFamily="2" charset="2"/>
              <a:buChar char="n"/>
              <a:defRPr/>
            </a:pPr>
            <a:r>
              <a:rPr lang="de-DE" sz="1660" dirty="0"/>
              <a:t>bieten neues Weltwissen an</a:t>
            </a:r>
          </a:p>
          <a:p>
            <a:pPr>
              <a:buFont typeface="Wingdings" panose="05000000000000000000" pitchFamily="2" charset="2"/>
              <a:buChar char="n"/>
              <a:defRPr/>
            </a:pPr>
            <a:r>
              <a:rPr lang="de-CH" sz="1660" dirty="0"/>
              <a:t>sind sprachlich über dem Kenntnisniveau der Lernenden und muten ihnen viel zu</a:t>
            </a:r>
          </a:p>
          <a:p>
            <a:pPr>
              <a:buFont typeface="Wingdings" panose="05000000000000000000" pitchFamily="2" charset="2"/>
              <a:buChar char="n"/>
              <a:defRPr/>
            </a:pPr>
            <a:r>
              <a:rPr lang="de-CH" sz="1660" dirty="0"/>
              <a:t>sind über das Globalverständnis zugänglich </a:t>
            </a:r>
          </a:p>
          <a:p>
            <a:pPr>
              <a:buFont typeface="Wingdings" panose="05000000000000000000" pitchFamily="2" charset="2"/>
              <a:buChar char="n"/>
              <a:defRPr/>
            </a:pPr>
            <a:r>
              <a:rPr lang="de-CH" sz="1660" dirty="0"/>
              <a:t>sind mit Hilfe von Vorwissen und Strategien </a:t>
            </a:r>
            <a:r>
              <a:rPr lang="de-CH" sz="1660" dirty="0" err="1"/>
              <a:t>entschlüsselbar</a:t>
            </a:r>
            <a:endParaRPr lang="de-CH" sz="1660" dirty="0"/>
          </a:p>
          <a:p>
            <a:pPr>
              <a:buFont typeface="Wingdings" panose="05000000000000000000" pitchFamily="2" charset="2"/>
              <a:buChar char="n"/>
              <a:defRPr/>
            </a:pPr>
            <a:r>
              <a:rPr lang="de-CH" sz="1660" dirty="0"/>
              <a:t>wecken Motivation und ermöglichen persönliche Beteiligung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de-CH" sz="2000" b="1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de-CH" sz="20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pPr marL="0" indent="0">
              <a:lnSpc>
                <a:spcPct val="90000"/>
              </a:lnSpc>
              <a:buFont typeface="Wingdings" panose="05000000000000000000" pitchFamily="2" charset="2"/>
              <a:buNone/>
            </a:pPr>
            <a:endParaRPr lang="de-CH" sz="2000" dirty="0">
              <a:solidFill>
                <a:srgbClr val="080700"/>
              </a:solidFill>
            </a:endParaRPr>
          </a:p>
          <a:p>
            <a:pPr marL="0" indent="0">
              <a:lnSpc>
                <a:spcPct val="90000"/>
              </a:lnSpc>
              <a:buFont typeface="Wingdings" panose="05000000000000000000" pitchFamily="2" charset="2"/>
              <a:buNone/>
            </a:pPr>
            <a:endParaRPr lang="de-CH" sz="2000" dirty="0">
              <a:solidFill>
                <a:srgbClr val="080700"/>
              </a:solidFill>
            </a:endParaRPr>
          </a:p>
          <a:p>
            <a:pPr marL="0" indent="0">
              <a:lnSpc>
                <a:spcPct val="90000"/>
              </a:lnSpc>
              <a:buFont typeface="Wingdings" panose="05000000000000000000" pitchFamily="2" charset="2"/>
              <a:buNone/>
            </a:pPr>
            <a:endParaRPr lang="de-CH" sz="2000" dirty="0">
              <a:solidFill>
                <a:srgbClr val="080700"/>
              </a:solidFill>
            </a:endParaRPr>
          </a:p>
          <a:p>
            <a:pPr>
              <a:lnSpc>
                <a:spcPct val="90000"/>
              </a:lnSpc>
            </a:pPr>
            <a:endParaRPr lang="de-DE" sz="2000" dirty="0">
              <a:solidFill>
                <a:srgbClr val="080700"/>
              </a:solidFill>
            </a:endParaRPr>
          </a:p>
          <a:p>
            <a:pPr>
              <a:lnSpc>
                <a:spcPct val="90000"/>
              </a:lnSpc>
            </a:pPr>
            <a:endParaRPr lang="de-CH" sz="20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pPr marL="0" indent="0">
              <a:lnSpc>
                <a:spcPct val="90000"/>
              </a:lnSpc>
              <a:buFont typeface="Wingdings" panose="05000000000000000000" pitchFamily="2" charset="2"/>
              <a:buNone/>
            </a:pPr>
            <a:br>
              <a:rPr lang="de-CH" sz="2000" dirty="0">
                <a:solidFill>
                  <a:srgbClr val="080700"/>
                </a:solidFill>
                <a:ea typeface="ＭＳ Ｐゴシック" pitchFamily="-84" charset="-128"/>
                <a:cs typeface="ＭＳ Ｐゴシック" pitchFamily="-84" charset="-128"/>
              </a:rPr>
            </a:br>
            <a:endParaRPr lang="de-CH" sz="20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de-CH" sz="2800" b="1" dirty="0">
              <a:solidFill>
                <a:srgbClr val="000090"/>
              </a:solidFill>
              <a:ea typeface="ＭＳ Ｐゴシック" pitchFamily="-84" charset="-128"/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de-CH" sz="2800" b="1" dirty="0">
              <a:solidFill>
                <a:srgbClr val="000090"/>
              </a:solidFill>
              <a:ea typeface="ＭＳ Ｐゴシック" pitchFamily="-84" charset="-128"/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de-CH" sz="2800" b="1" dirty="0">
              <a:solidFill>
                <a:srgbClr val="000090"/>
              </a:solidFill>
              <a:ea typeface="ＭＳ Ｐゴシック" pitchFamily="-84" charset="-128"/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de-CH" sz="2800" b="1" dirty="0">
              <a:solidFill>
                <a:srgbClr val="000090"/>
              </a:solidFill>
              <a:ea typeface="ＭＳ Ｐゴシック" pitchFamily="-84" charset="-128"/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de-CH" sz="2800" b="1" dirty="0">
              <a:solidFill>
                <a:srgbClr val="000090"/>
              </a:solidFill>
              <a:ea typeface="ＭＳ Ｐゴシック" pitchFamily="-84" charset="-128"/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de-CH" sz="2800" b="1" dirty="0">
              <a:solidFill>
                <a:srgbClr val="000090"/>
              </a:solidFill>
              <a:ea typeface="ＭＳ Ｐゴシック" pitchFamily="-84" charset="-128"/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de-CH" sz="2800" dirty="0"/>
          </a:p>
          <a:p>
            <a:pPr marL="0" indent="0">
              <a:buFont typeface="Wingdings" panose="05000000000000000000" pitchFamily="2" charset="2"/>
              <a:buNone/>
            </a:pPr>
            <a:endParaRPr lang="de-DE" sz="20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endParaRPr lang="de-DE" sz="20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endParaRPr lang="de-DE" sz="20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endParaRPr lang="de-DE" sz="20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endParaRPr lang="de-DE" sz="20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endParaRPr lang="de-DE" sz="20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CH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harnischm\Desktop\7.1 S. 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21" y="2268424"/>
            <a:ext cx="2063061" cy="2922129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>
            <a:outerShdw blurRad="50800" dist="50800" dir="5400000" algn="ctr" rotWithShape="0">
              <a:schemeClr val="bg1">
                <a:lumMod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/>
          <a:lstStyle/>
          <a:p>
            <a:pPr algn="l" eaLnBrk="1" hangingPunct="1"/>
            <a:r>
              <a:rPr lang="de-DE" sz="1480" dirty="0">
                <a:ea typeface="ＭＳ Ｐゴシック" pitchFamily="-111" charset="-128"/>
                <a:cs typeface="ＭＳ Ｐゴシック" pitchFamily="-111" charset="-128"/>
              </a:rPr>
              <a:t>Aufbau einer Lerneinheit</a:t>
            </a:r>
            <a:endParaRPr lang="de-DE" sz="1480" b="1" dirty="0"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11" name="Inhaltsplatzhalter 10"/>
          <p:cNvSpPr>
            <a:spLocks noGrp="1"/>
          </p:cNvSpPr>
          <p:nvPr>
            <p:ph idx="1"/>
          </p:nvPr>
        </p:nvSpPr>
        <p:spPr>
          <a:noFill/>
        </p:spPr>
        <p:txBody>
          <a:bodyPr/>
          <a:lstStyle/>
          <a:p>
            <a:pPr marL="0" indent="0">
              <a:buNone/>
              <a:defRPr/>
            </a:pPr>
            <a:r>
              <a:rPr lang="de-DE" sz="2590" b="1" dirty="0">
                <a:ea typeface="ＭＳ Ｐゴシック" pitchFamily="-111" charset="-128"/>
              </a:rPr>
              <a:t>Authentische Inputtexte </a:t>
            </a:r>
          </a:p>
          <a:p>
            <a:pPr>
              <a:defRPr/>
            </a:pPr>
            <a:r>
              <a:rPr lang="de-CH" sz="1660" dirty="0">
                <a:ea typeface="+mn-ea"/>
              </a:rPr>
              <a:t>Reportagen</a:t>
            </a:r>
          </a:p>
          <a:p>
            <a:pPr>
              <a:defRPr/>
            </a:pPr>
            <a:r>
              <a:rPr lang="de-CH" sz="1660" dirty="0">
                <a:ea typeface="+mn-ea"/>
              </a:rPr>
              <a:t>Sachtexte</a:t>
            </a:r>
          </a:p>
          <a:p>
            <a:pPr>
              <a:defRPr/>
            </a:pPr>
            <a:r>
              <a:rPr lang="de-CH" sz="1660" dirty="0">
                <a:ea typeface="+mn-ea"/>
              </a:rPr>
              <a:t>Geschichten</a:t>
            </a:r>
          </a:p>
          <a:p>
            <a:pPr>
              <a:defRPr/>
            </a:pPr>
            <a:r>
              <a:rPr lang="de-CH" sz="1660" dirty="0">
                <a:ea typeface="+mn-ea"/>
              </a:rPr>
              <a:t>Interviews</a:t>
            </a:r>
          </a:p>
          <a:p>
            <a:pPr>
              <a:defRPr/>
            </a:pPr>
            <a:r>
              <a:rPr lang="de-CH" sz="1660" dirty="0">
                <a:ea typeface="+mn-ea"/>
              </a:rPr>
              <a:t>Filme</a:t>
            </a:r>
          </a:p>
          <a:p>
            <a:pPr>
              <a:defRPr/>
            </a:pPr>
            <a:r>
              <a:rPr lang="de-CH" sz="1660" dirty="0">
                <a:ea typeface="+mn-ea"/>
              </a:rPr>
              <a:t>Comics (BD)</a:t>
            </a:r>
          </a:p>
          <a:p>
            <a:pPr>
              <a:defRPr/>
            </a:pPr>
            <a:r>
              <a:rPr lang="de-CH" sz="1660" dirty="0">
                <a:ea typeface="+mn-ea"/>
              </a:rPr>
              <a:t>Anleitungstexte </a:t>
            </a:r>
          </a:p>
          <a:p>
            <a:pPr>
              <a:defRPr/>
            </a:pPr>
            <a:r>
              <a:rPr lang="de-CH" sz="1660" dirty="0"/>
              <a:t>Chansons</a:t>
            </a:r>
          </a:p>
          <a:p>
            <a:pPr>
              <a:defRPr/>
            </a:pPr>
            <a:r>
              <a:rPr lang="de-CH" sz="1660" dirty="0"/>
              <a:t>Gedichte</a:t>
            </a:r>
            <a:endParaRPr lang="de-CH" sz="1660" dirty="0">
              <a:ea typeface="+mn-ea"/>
            </a:endParaRPr>
          </a:p>
          <a:p>
            <a:pPr>
              <a:defRPr/>
            </a:pPr>
            <a:r>
              <a:rPr lang="de-CH" sz="1660" dirty="0">
                <a:ea typeface="+mn-ea"/>
              </a:rPr>
              <a:t>Theaterstücke</a:t>
            </a:r>
          </a:p>
          <a:p>
            <a:pPr>
              <a:defRPr/>
            </a:pPr>
            <a:r>
              <a:rPr lang="de-CH" sz="1660" dirty="0">
                <a:ea typeface="+mn-ea"/>
              </a:rPr>
              <a:t>...</a:t>
            </a:r>
          </a:p>
          <a:p>
            <a:pPr eaLnBrk="1" hangingPunct="1">
              <a:defRPr/>
            </a:pPr>
            <a:endParaRPr lang="de-CH" sz="2400" dirty="0">
              <a:latin typeface="+mj-lt"/>
              <a:ea typeface="+mn-ea"/>
              <a:cs typeface="+mn-cs"/>
            </a:endParaRPr>
          </a:p>
          <a:p>
            <a:pPr eaLnBrk="1" hangingPunct="1">
              <a:defRPr/>
            </a:pPr>
            <a:endParaRPr lang="de-CH" sz="2400" dirty="0">
              <a:latin typeface="+mj-lt"/>
              <a:ea typeface="+mn-ea"/>
              <a:cs typeface="+mn-cs"/>
            </a:endParaRPr>
          </a:p>
          <a:p>
            <a:pPr eaLnBrk="1" hangingPunct="1">
              <a:buFontTx/>
              <a:buNone/>
              <a:defRPr/>
            </a:pPr>
            <a:endParaRPr lang="de-CH" sz="1600" dirty="0">
              <a:latin typeface="+mj-lt"/>
              <a:ea typeface="+mn-ea"/>
              <a:cs typeface="+mn-cs"/>
            </a:endParaRPr>
          </a:p>
          <a:p>
            <a:pPr eaLnBrk="1" hangingPunct="1">
              <a:defRPr/>
            </a:pPr>
            <a:endParaRPr lang="de-DE" dirty="0">
              <a:ea typeface="+mn-ea"/>
              <a:cs typeface="+mn-cs"/>
            </a:endParaRPr>
          </a:p>
          <a:p>
            <a:pPr eaLnBrk="1" hangingPunct="1">
              <a:defRPr/>
            </a:pPr>
            <a:endParaRPr lang="de-DE" dirty="0">
              <a:ea typeface="+mn-ea"/>
              <a:cs typeface="+mn-cs"/>
            </a:endParaRPr>
          </a:p>
        </p:txBody>
      </p:sp>
      <p:pic>
        <p:nvPicPr>
          <p:cNvPr id="14" name="Bild 13" descr="Bild 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8719" y="3359798"/>
            <a:ext cx="2116470" cy="29274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Bild 15" descr="Bild 4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4909" y="974380"/>
            <a:ext cx="1591747" cy="2303217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Bild 16" descr="Bild 3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7189" y="974380"/>
            <a:ext cx="1591747" cy="2303217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1480" b="1" dirty="0"/>
              <a:t>Aufbau einer Lerneinheit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245F48D-4BB1-45D5-B037-992ECE883F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CH" sz="2590" b="1" i="1" dirty="0" err="1"/>
              <a:t>activités</a:t>
            </a:r>
            <a:endParaRPr lang="de-CH" sz="2590" b="1" i="1" dirty="0"/>
          </a:p>
        </p:txBody>
      </p:sp>
      <p:pic>
        <p:nvPicPr>
          <p:cNvPr id="9" name="Bild 8" descr="Bildschirmfoto 2015-07-06 um 17.41.3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08" y="3172589"/>
            <a:ext cx="1846144" cy="130525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Pfeil nach rechts 11">
            <a:extLst>
              <a:ext uri="{FF2B5EF4-FFF2-40B4-BE49-F238E27FC236}">
                <a16:creationId xmlns:a16="http://schemas.microsoft.com/office/drawing/2014/main" id="{52A89087-D9F8-4779-8F90-900437266884}"/>
              </a:ext>
            </a:extLst>
          </p:cNvPr>
          <p:cNvSpPr/>
          <p:nvPr/>
        </p:nvSpPr>
        <p:spPr>
          <a:xfrm>
            <a:off x="677211" y="1916832"/>
            <a:ext cx="1829778" cy="990600"/>
          </a:xfrm>
          <a:prstGeom prst="rightArrow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0800000" scaled="1"/>
            <a:tileRect/>
          </a:gra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endParaRPr lang="de-DE" sz="500" b="1" i="1" dirty="0">
              <a:solidFill>
                <a:srgbClr val="0807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1660" b="1" i="1" dirty="0" err="1">
                <a:solidFill>
                  <a:srgbClr val="080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activités</a:t>
            </a:r>
            <a:endParaRPr lang="de-DE" sz="1660" b="1" i="1" dirty="0">
              <a:solidFill>
                <a:srgbClr val="0807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E3350AC7-38DF-4345-9786-F8471A29E134}"/>
              </a:ext>
            </a:extLst>
          </p:cNvPr>
          <p:cNvSpPr txBox="1">
            <a:spLocks/>
          </p:cNvSpPr>
          <p:nvPr/>
        </p:nvSpPr>
        <p:spPr bwMode="auto">
          <a:xfrm>
            <a:off x="2795424" y="2093104"/>
            <a:ext cx="6084416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90000" rIns="91440" bIns="90000" numCol="1" anchor="t" anchorCtr="0" compatLnSpc="1">
            <a:prstTxWarp prst="textNoShape">
              <a:avLst/>
            </a:prstTxWarp>
          </a:bodyPr>
          <a:lstStyle>
            <a:lvl1pPr marL="246191" indent="-246191" algn="l" defTabSz="422041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"/>
              <a:defRPr sz="2031" kern="12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1pPr>
            <a:lvl2pPr marL="685817" indent="-263776" algn="l" defTabSz="422041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n"/>
              <a:defRPr sz="1846" kern="12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2pPr>
            <a:lvl3pPr marL="1055103" indent="-211021" algn="l" defTabSz="422041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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3pPr>
            <a:lvl4pPr marL="1529900" indent="-263776" algn="l" defTabSz="422041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477" kern="1200">
                <a:solidFill>
                  <a:schemeClr val="tx1"/>
                </a:solidFill>
                <a:latin typeface="Frutiger LT 45 Light" panose="020B0403030504020204" pitchFamily="34" charset="0"/>
                <a:ea typeface="MS PGothic" pitchFamily="34" charset="-128"/>
                <a:cs typeface="+mn-cs"/>
              </a:defRPr>
            </a:lvl4pPr>
            <a:lvl5pPr marL="1899186" indent="-211021" algn="l" defTabSz="422041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292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321227" indent="-211021" algn="l" defTabSz="422041" rtl="0" eaLnBrk="1" latinLnBrk="0" hangingPunct="1">
              <a:spcBef>
                <a:spcPct val="20000"/>
              </a:spcBef>
              <a:buFont typeface="Arial"/>
              <a:buChar char="•"/>
              <a:defRPr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69" indent="-211021" algn="l" defTabSz="422041" rtl="0" eaLnBrk="1" latinLnBrk="0" hangingPunct="1">
              <a:spcBef>
                <a:spcPct val="20000"/>
              </a:spcBef>
              <a:buFont typeface="Arial"/>
              <a:buChar char="•"/>
              <a:defRPr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65310" indent="-211021" algn="l" defTabSz="422041" rtl="0" eaLnBrk="1" latinLnBrk="0" hangingPunct="1">
              <a:spcBef>
                <a:spcPct val="20000"/>
              </a:spcBef>
              <a:buFont typeface="Arial"/>
              <a:buChar char="•"/>
              <a:defRPr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87351" indent="-211021" algn="l" defTabSz="422041" rtl="0" eaLnBrk="1" latinLnBrk="0" hangingPunct="1">
              <a:spcBef>
                <a:spcPct val="20000"/>
              </a:spcBef>
              <a:buFont typeface="Arial"/>
              <a:buChar char="•"/>
              <a:defRPr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de-CH" sz="1660" b="1" dirty="0">
                <a:solidFill>
                  <a:srgbClr val="080700"/>
                </a:solidFill>
              </a:rPr>
              <a:t>Die </a:t>
            </a:r>
            <a:r>
              <a:rPr lang="de-CH" sz="1660" b="1" i="1" dirty="0" err="1">
                <a:solidFill>
                  <a:srgbClr val="080700"/>
                </a:solidFill>
              </a:rPr>
              <a:t>activités</a:t>
            </a:r>
            <a:r>
              <a:rPr lang="de-CH" sz="1660" b="1" i="1" dirty="0">
                <a:solidFill>
                  <a:srgbClr val="080700"/>
                </a:solidFill>
              </a:rPr>
              <a:t> </a:t>
            </a:r>
            <a:r>
              <a:rPr lang="de-CH" sz="1660" b="1" dirty="0">
                <a:solidFill>
                  <a:srgbClr val="080700"/>
                </a:solidFill>
              </a:rPr>
              <a:t>…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n"/>
              <a:defRPr/>
            </a:pPr>
            <a:r>
              <a:rPr lang="de-CH" sz="1660" dirty="0">
                <a:solidFill>
                  <a:srgbClr val="080700"/>
                </a:solidFill>
              </a:rPr>
              <a:t>ermöglichen das Entschlüsseln der Inputtexte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n"/>
              <a:defRPr/>
            </a:pPr>
            <a:r>
              <a:rPr lang="de-CH" sz="1660" dirty="0">
                <a:solidFill>
                  <a:srgbClr val="080700"/>
                </a:solidFill>
              </a:rPr>
              <a:t>dienen dem Einüben </a:t>
            </a:r>
            <a:r>
              <a:rPr lang="de-CH" sz="1660" dirty="0"/>
              <a:t>und Repetieren </a:t>
            </a:r>
            <a:r>
              <a:rPr lang="de-CH" sz="1660" dirty="0">
                <a:solidFill>
                  <a:srgbClr val="080700"/>
                </a:solidFill>
              </a:rPr>
              <a:t>von sprachlichen Mitteln und Strategien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n"/>
              <a:defRPr/>
            </a:pPr>
            <a:r>
              <a:rPr lang="de-CH" sz="1660" dirty="0">
                <a:solidFill>
                  <a:srgbClr val="080700"/>
                </a:solidFill>
              </a:rPr>
              <a:t>fördern die Sprachbewusstheit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n"/>
              <a:defRPr/>
            </a:pPr>
            <a:r>
              <a:rPr lang="de-CH" sz="1660" dirty="0">
                <a:solidFill>
                  <a:srgbClr val="080700"/>
                </a:solidFill>
              </a:rPr>
              <a:t>entsprechen einem konstruktivistischen Lernverständnis:</a:t>
            </a:r>
            <a:br>
              <a:rPr lang="de-CH" sz="1660" dirty="0">
                <a:solidFill>
                  <a:srgbClr val="080700"/>
                </a:solidFill>
              </a:rPr>
            </a:br>
            <a:endParaRPr lang="de-CH" sz="1660" dirty="0">
              <a:solidFill>
                <a:srgbClr val="080700"/>
              </a:solidFill>
            </a:endParaRPr>
          </a:p>
          <a:p>
            <a:pPr marL="666750" lvl="2" indent="-266700">
              <a:lnSpc>
                <a:spcPct val="90000"/>
              </a:lnSpc>
              <a:defRPr/>
            </a:pPr>
            <a:r>
              <a:rPr lang="de-CH" sz="1660" dirty="0">
                <a:solidFill>
                  <a:srgbClr val="080700"/>
                </a:solidFill>
              </a:rPr>
              <a:t>komplexere und offenere Aufgabenstellungen anstelle von herkömmlichen Arbeitsblättern mit vorgefertigten Übungen (Lückentexte, Zuordnungen, usw.)</a:t>
            </a:r>
          </a:p>
          <a:p>
            <a:pPr marL="666750" lvl="2" indent="-266700">
              <a:lnSpc>
                <a:spcPct val="90000"/>
              </a:lnSpc>
              <a:defRPr/>
            </a:pPr>
            <a:r>
              <a:rPr lang="de-CH" sz="1660" dirty="0">
                <a:solidFill>
                  <a:srgbClr val="080700"/>
                </a:solidFill>
              </a:rPr>
              <a:t>können oft in Partner- oder Gruppenarbeit gelöst werden</a:t>
            </a:r>
          </a:p>
          <a:p>
            <a:pPr>
              <a:lnSpc>
                <a:spcPct val="90000"/>
              </a:lnSpc>
            </a:pPr>
            <a:endParaRPr lang="de-DE" sz="2000" dirty="0">
              <a:solidFill>
                <a:srgbClr val="080700"/>
              </a:solidFill>
            </a:endParaRPr>
          </a:p>
          <a:p>
            <a:pPr marL="0" indent="0">
              <a:lnSpc>
                <a:spcPct val="90000"/>
              </a:lnSpc>
              <a:buFont typeface="Wingdings" panose="05000000000000000000" pitchFamily="2" charset="2"/>
              <a:buNone/>
            </a:pPr>
            <a:endParaRPr lang="de-CH" sz="2000" dirty="0">
              <a:solidFill>
                <a:srgbClr val="080700"/>
              </a:solidFill>
            </a:endParaRPr>
          </a:p>
          <a:p>
            <a:pPr marL="0" indent="0">
              <a:lnSpc>
                <a:spcPct val="90000"/>
              </a:lnSpc>
              <a:buFont typeface="Wingdings" panose="05000000000000000000" pitchFamily="2" charset="2"/>
              <a:buNone/>
            </a:pPr>
            <a:endParaRPr lang="de-CH" sz="2000" dirty="0">
              <a:solidFill>
                <a:srgbClr val="080700"/>
              </a:solidFill>
            </a:endParaRPr>
          </a:p>
          <a:p>
            <a:pPr marL="0" indent="0">
              <a:lnSpc>
                <a:spcPct val="90000"/>
              </a:lnSpc>
              <a:buFont typeface="Wingdings" panose="05000000000000000000" pitchFamily="2" charset="2"/>
              <a:buNone/>
            </a:pPr>
            <a:endParaRPr lang="de-CH" sz="2000" dirty="0">
              <a:solidFill>
                <a:srgbClr val="080700"/>
              </a:solidFill>
            </a:endParaRPr>
          </a:p>
          <a:p>
            <a:pPr>
              <a:lnSpc>
                <a:spcPct val="90000"/>
              </a:lnSpc>
            </a:pPr>
            <a:endParaRPr lang="de-DE" sz="2000" dirty="0">
              <a:solidFill>
                <a:srgbClr val="080700"/>
              </a:solidFill>
            </a:endParaRPr>
          </a:p>
          <a:p>
            <a:pPr>
              <a:lnSpc>
                <a:spcPct val="90000"/>
              </a:lnSpc>
            </a:pPr>
            <a:endParaRPr lang="de-CH" sz="20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pPr marL="0" indent="0">
              <a:lnSpc>
                <a:spcPct val="90000"/>
              </a:lnSpc>
              <a:buFont typeface="Wingdings" panose="05000000000000000000" pitchFamily="2" charset="2"/>
              <a:buNone/>
            </a:pPr>
            <a:br>
              <a:rPr lang="de-CH" sz="2000" dirty="0">
                <a:solidFill>
                  <a:srgbClr val="080700"/>
                </a:solidFill>
                <a:ea typeface="ＭＳ Ｐゴシック" pitchFamily="-84" charset="-128"/>
                <a:cs typeface="ＭＳ Ｐゴシック" pitchFamily="-84" charset="-128"/>
              </a:rPr>
            </a:br>
            <a:endParaRPr lang="de-CH" sz="20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de-CH" sz="2800" b="1" dirty="0">
              <a:solidFill>
                <a:srgbClr val="000090"/>
              </a:solidFill>
              <a:ea typeface="ＭＳ Ｐゴシック" pitchFamily="-84" charset="-128"/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de-CH" sz="2800" b="1" dirty="0">
              <a:solidFill>
                <a:srgbClr val="000090"/>
              </a:solidFill>
              <a:ea typeface="ＭＳ Ｐゴシック" pitchFamily="-84" charset="-128"/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de-CH" sz="2800" b="1" dirty="0">
              <a:solidFill>
                <a:srgbClr val="000090"/>
              </a:solidFill>
              <a:ea typeface="ＭＳ Ｐゴシック" pitchFamily="-84" charset="-128"/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de-CH" sz="2800" b="1" dirty="0">
              <a:solidFill>
                <a:srgbClr val="000090"/>
              </a:solidFill>
              <a:ea typeface="ＭＳ Ｐゴシック" pitchFamily="-84" charset="-128"/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de-CH" sz="2800" b="1" dirty="0">
              <a:solidFill>
                <a:srgbClr val="000090"/>
              </a:solidFill>
              <a:ea typeface="ＭＳ Ｐゴシック" pitchFamily="-84" charset="-128"/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de-CH" sz="2800" b="1" dirty="0">
              <a:solidFill>
                <a:srgbClr val="000090"/>
              </a:solidFill>
              <a:ea typeface="ＭＳ Ｐゴシック" pitchFamily="-84" charset="-128"/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de-CH" sz="2800" dirty="0"/>
          </a:p>
          <a:p>
            <a:pPr marL="0" indent="0">
              <a:buFont typeface="Wingdings" panose="05000000000000000000" pitchFamily="2" charset="2"/>
              <a:buNone/>
            </a:pPr>
            <a:endParaRPr lang="de-DE" sz="20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endParaRPr lang="de-DE" sz="20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endParaRPr lang="de-DE" sz="20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endParaRPr lang="de-DE" sz="20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endParaRPr lang="de-DE" sz="20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endParaRPr lang="de-DE" sz="20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1581290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2590" b="1" dirty="0"/>
              <a:t>Inhalte</a:t>
            </a:r>
          </a:p>
          <a:p>
            <a:pPr marL="0" indent="0">
              <a:buNone/>
            </a:pPr>
            <a:endParaRPr lang="de-DE" sz="1660" dirty="0"/>
          </a:p>
          <a:p>
            <a:r>
              <a:rPr lang="de-DE" sz="1660" dirty="0"/>
              <a:t>Materialien </a:t>
            </a:r>
            <a:r>
              <a:rPr lang="de-DE" sz="1660" dirty="0" err="1"/>
              <a:t>Clin</a:t>
            </a:r>
            <a:r>
              <a:rPr lang="de-DE" sz="1660" dirty="0"/>
              <a:t> </a:t>
            </a:r>
            <a:r>
              <a:rPr lang="de-DE" sz="1660" dirty="0" err="1"/>
              <a:t>d‘œil</a:t>
            </a:r>
            <a:endParaRPr lang="de-DE" sz="1660" dirty="0"/>
          </a:p>
          <a:p>
            <a:r>
              <a:rPr lang="de-DE" sz="1660" dirty="0"/>
              <a:t>Grundlage von </a:t>
            </a:r>
            <a:r>
              <a:rPr lang="de-DE" sz="1660" dirty="0" err="1"/>
              <a:t>Clin</a:t>
            </a:r>
            <a:r>
              <a:rPr lang="de-DE" sz="1660" dirty="0"/>
              <a:t> </a:t>
            </a:r>
            <a:r>
              <a:rPr lang="de-DE" sz="1660" dirty="0" err="1"/>
              <a:t>d‘œil</a:t>
            </a:r>
            <a:endParaRPr lang="de-DE" sz="1660" dirty="0"/>
          </a:p>
          <a:p>
            <a:r>
              <a:rPr lang="de-DE" sz="1660" dirty="0"/>
              <a:t>Aufbau einer Lerneinheit</a:t>
            </a:r>
          </a:p>
          <a:p>
            <a:r>
              <a:rPr lang="de-DE" sz="1660" dirty="0"/>
              <a:t>Formative und summative Evaluation</a:t>
            </a:r>
          </a:p>
          <a:p>
            <a:r>
              <a:rPr lang="de-CH" sz="1660" dirty="0">
                <a:ea typeface="ＭＳ Ｐゴシック" pitchFamily="-111" charset="-128"/>
                <a:cs typeface="ＭＳ Ｐゴシック" pitchFamily="-111" charset="-128"/>
              </a:rPr>
              <a:t>3 Kompetenzbereiche</a:t>
            </a:r>
          </a:p>
          <a:p>
            <a:r>
              <a:rPr lang="de-CH" sz="1660" dirty="0">
                <a:ea typeface="ＭＳ Ｐゴシック" pitchFamily="-111" charset="-128"/>
                <a:cs typeface="ＭＳ Ｐゴシック" pitchFamily="-111" charset="-128"/>
              </a:rPr>
              <a:t>Umgang mit Fehlern</a:t>
            </a:r>
          </a:p>
          <a:p>
            <a:r>
              <a:rPr lang="de-CH" sz="1660" dirty="0">
                <a:ea typeface="ＭＳ Ｐゴシック" pitchFamily="-111" charset="-128"/>
                <a:cs typeface="ＭＳ Ｐゴシック" pitchFamily="-111" charset="-128"/>
              </a:rPr>
              <a:t>Als Eltern das Französischlernen unterstützen</a:t>
            </a:r>
            <a:endParaRPr lang="de-DE" sz="1660" dirty="0"/>
          </a:p>
        </p:txBody>
      </p:sp>
    </p:spTree>
    <p:extLst>
      <p:ext uri="{BB962C8B-B14F-4D97-AF65-F5344CB8AC3E}">
        <p14:creationId xmlns:p14="http://schemas.microsoft.com/office/powerpoint/2010/main" val="19187709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harnischm\Desktop\7.1 S. 3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26" y="1155861"/>
            <a:ext cx="3645613" cy="51636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harnischm\Desktop\7.1 S. 3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728" y="1155861"/>
            <a:ext cx="3645612" cy="5163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Pfeil nach rechts 13"/>
          <p:cNvSpPr/>
          <p:nvPr/>
        </p:nvSpPr>
        <p:spPr>
          <a:xfrm rot="1402849">
            <a:off x="2548345" y="2418384"/>
            <a:ext cx="2633518" cy="1361242"/>
          </a:xfrm>
          <a:prstGeom prst="rightArrow">
            <a:avLst/>
          </a:prstGeom>
          <a:gradFill flip="none" rotWithShape="1">
            <a:gsLst>
              <a:gs pos="0">
                <a:srgbClr val="FFBB64">
                  <a:tint val="66000"/>
                  <a:satMod val="160000"/>
                </a:srgbClr>
              </a:gs>
              <a:gs pos="50000">
                <a:srgbClr val="FFBB64">
                  <a:tint val="44500"/>
                  <a:satMod val="160000"/>
                </a:srgbClr>
              </a:gs>
              <a:gs pos="100000">
                <a:srgbClr val="FFBB64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chemeClr val="tx1"/>
                </a:solidFill>
              </a:rPr>
              <a:t>G</a:t>
            </a:r>
            <a:r>
              <a:rPr lang="de-DE" sz="166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rammatikalische Erscheinungsformen</a:t>
            </a: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E7C05870-D312-4821-B4FF-3DBA0E87D3D1}"/>
              </a:ext>
            </a:extLst>
          </p:cNvPr>
          <p:cNvSpPr txBox="1">
            <a:spLocks/>
          </p:cNvSpPr>
          <p:nvPr/>
        </p:nvSpPr>
        <p:spPr bwMode="auto">
          <a:xfrm>
            <a:off x="621720" y="411584"/>
            <a:ext cx="6840000" cy="4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90000" rIns="91440" bIns="90000" numCol="1" anchor="ctr" anchorCtr="0" compatLnSpc="1">
            <a:prstTxWarp prst="textNoShape">
              <a:avLst/>
            </a:prstTxWarp>
            <a:normAutofit/>
          </a:bodyPr>
          <a:lstStyle>
            <a:lvl1pPr algn="l" defTabSz="422041" rtl="0" eaLnBrk="1" fontAlgn="base" hangingPunct="1">
              <a:spcBef>
                <a:spcPct val="0"/>
              </a:spcBef>
              <a:spcAft>
                <a:spcPct val="0"/>
              </a:spcAft>
              <a:defRPr sz="2215" b="1" kern="12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1pPr>
            <a:lvl2pPr algn="l" defTabSz="422041" rtl="0" eaLnBrk="1" fontAlgn="base" hangingPunct="1">
              <a:spcBef>
                <a:spcPct val="0"/>
              </a:spcBef>
              <a:spcAft>
                <a:spcPct val="0"/>
              </a:spcAft>
              <a:defRPr sz="2585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2pPr>
            <a:lvl3pPr algn="l" defTabSz="422041" rtl="0" eaLnBrk="1" fontAlgn="base" hangingPunct="1">
              <a:spcBef>
                <a:spcPct val="0"/>
              </a:spcBef>
              <a:spcAft>
                <a:spcPct val="0"/>
              </a:spcAft>
              <a:defRPr sz="2585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3pPr>
            <a:lvl4pPr algn="l" defTabSz="422041" rtl="0" eaLnBrk="1" fontAlgn="base" hangingPunct="1">
              <a:spcBef>
                <a:spcPct val="0"/>
              </a:spcBef>
              <a:spcAft>
                <a:spcPct val="0"/>
              </a:spcAft>
              <a:defRPr sz="2585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4pPr>
            <a:lvl5pPr algn="l" defTabSz="422041" rtl="0" eaLnBrk="1" fontAlgn="base" hangingPunct="1">
              <a:spcBef>
                <a:spcPct val="0"/>
              </a:spcBef>
              <a:spcAft>
                <a:spcPct val="0"/>
              </a:spcAft>
              <a:defRPr sz="2585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5pPr>
            <a:lvl6pPr marL="422041" algn="l" defTabSz="422041" rtl="0" eaLnBrk="1" fontAlgn="base" hangingPunct="1">
              <a:spcBef>
                <a:spcPct val="0"/>
              </a:spcBef>
              <a:spcAft>
                <a:spcPct val="0"/>
              </a:spcAft>
              <a:defRPr sz="4062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844083" algn="l" defTabSz="422041" rtl="0" eaLnBrk="1" fontAlgn="base" hangingPunct="1">
              <a:spcBef>
                <a:spcPct val="0"/>
              </a:spcBef>
              <a:spcAft>
                <a:spcPct val="0"/>
              </a:spcAft>
              <a:defRPr sz="4062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266124" algn="l" defTabSz="422041" rtl="0" eaLnBrk="1" fontAlgn="base" hangingPunct="1">
              <a:spcBef>
                <a:spcPct val="0"/>
              </a:spcBef>
              <a:spcAft>
                <a:spcPct val="0"/>
              </a:spcAft>
              <a:defRPr sz="4062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688165" algn="l" defTabSz="422041" rtl="0" eaLnBrk="1" fontAlgn="base" hangingPunct="1">
              <a:spcBef>
                <a:spcPct val="0"/>
              </a:spcBef>
              <a:spcAft>
                <a:spcPct val="0"/>
              </a:spcAft>
              <a:defRPr sz="4062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de-DE" sz="1480" dirty="0"/>
              <a:t>Aufbau einer Lerneinheit</a:t>
            </a:r>
          </a:p>
        </p:txBody>
      </p:sp>
      <p:sp>
        <p:nvSpPr>
          <p:cNvPr id="12" name="Pfeil nach rechts 11"/>
          <p:cNvSpPr/>
          <p:nvPr/>
        </p:nvSpPr>
        <p:spPr>
          <a:xfrm rot="20858169">
            <a:off x="510663" y="4566751"/>
            <a:ext cx="2285707" cy="1361242"/>
          </a:xfrm>
          <a:prstGeom prst="rightArrow">
            <a:avLst/>
          </a:prstGeom>
          <a:gradFill flip="none" rotWithShape="1">
            <a:gsLst>
              <a:gs pos="0">
                <a:srgbClr val="FFBB64">
                  <a:tint val="66000"/>
                  <a:satMod val="160000"/>
                </a:srgbClr>
              </a:gs>
              <a:gs pos="50000">
                <a:srgbClr val="FFBB64">
                  <a:tint val="44500"/>
                  <a:satMod val="160000"/>
                </a:srgbClr>
              </a:gs>
              <a:gs pos="100000">
                <a:srgbClr val="FFBB64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Wortschatz und sprachliche Strukturen </a:t>
            </a:r>
          </a:p>
        </p:txBody>
      </p:sp>
    </p:spTree>
    <p:extLst>
      <p:ext uri="{BB962C8B-B14F-4D97-AF65-F5344CB8AC3E}">
        <p14:creationId xmlns:p14="http://schemas.microsoft.com/office/powerpoint/2010/main" val="5398068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411584"/>
            <a:ext cx="6840000" cy="432000"/>
          </a:xfrm>
        </p:spPr>
        <p:txBody>
          <a:bodyPr>
            <a:noAutofit/>
          </a:bodyPr>
          <a:lstStyle/>
          <a:p>
            <a:br>
              <a:rPr lang="de-DE" sz="1480" b="1" dirty="0">
                <a:solidFill>
                  <a:srgbClr val="000090"/>
                </a:solidFill>
              </a:rPr>
            </a:br>
            <a:br>
              <a:rPr lang="de-DE" sz="1480" b="1" dirty="0">
                <a:solidFill>
                  <a:srgbClr val="000090"/>
                </a:solidFill>
              </a:rPr>
            </a:br>
            <a:r>
              <a:rPr lang="de-DE" sz="1480" dirty="0"/>
              <a:t>Aufbau einer Lerneinheit</a:t>
            </a:r>
            <a:br>
              <a:rPr lang="de-DE" sz="1480" dirty="0"/>
            </a:br>
            <a:br>
              <a:rPr lang="de-DE" sz="1480" b="1" dirty="0">
                <a:solidFill>
                  <a:srgbClr val="000090"/>
                </a:solidFill>
              </a:rPr>
            </a:br>
            <a:endParaRPr lang="de-CH" sz="148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C451252-2C03-430C-91D1-319CA12BD2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2590" b="1" dirty="0"/>
              <a:t>Lernsoftware und Lernspiele zum Einüben von </a:t>
            </a:r>
            <a:br>
              <a:rPr lang="de-DE" sz="2590" b="1" dirty="0"/>
            </a:br>
            <a:r>
              <a:rPr lang="de-DE" sz="2590" b="1" dirty="0"/>
              <a:t>Wortschatz und Grammatik</a:t>
            </a:r>
            <a:endParaRPr lang="de-CH" sz="2590" dirty="0"/>
          </a:p>
        </p:txBody>
      </p:sp>
      <p:pic>
        <p:nvPicPr>
          <p:cNvPr id="7" name="Bild 6" descr="Bildschirmfoto 2015-07-06 um 18.11.3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84" y="2170259"/>
            <a:ext cx="4490065" cy="3134432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Bild 8" descr="Macintosh HD:Users:esthersauer:Desktop:Bildschirmfoto 2015-07-06 um 18.15.39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421" y="3027343"/>
            <a:ext cx="1622868" cy="2235831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pic>
        <p:nvPicPr>
          <p:cNvPr id="10" name="Bild 9" descr="Macintosh HD:Users:esthersauer:Desktop:Bildschirmfoto 2015-07-06 um 18.15.24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89964">
            <a:off x="4611302" y="3825826"/>
            <a:ext cx="1475699" cy="223769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pic>
        <p:nvPicPr>
          <p:cNvPr id="11" name="Bild 10" descr="Macintosh HD:Users:esthersauer:Desktop:Bildschirmfoto 2015-07-06 um 18.15.59.pn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6954">
            <a:off x="6825975" y="3646408"/>
            <a:ext cx="1512934" cy="222600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</p:spTree>
    <p:extLst>
      <p:ext uri="{BB962C8B-B14F-4D97-AF65-F5344CB8AC3E}">
        <p14:creationId xmlns:p14="http://schemas.microsoft.com/office/powerpoint/2010/main" val="38126771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1480" b="1" dirty="0"/>
              <a:t>Aufbau einer Lerneinheit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13670CB-8EC3-45EE-A76B-C184984853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CH" sz="2590" b="1" i="1" dirty="0" err="1"/>
              <a:t>tâche</a:t>
            </a:r>
            <a:endParaRPr lang="de-CH" sz="2590" b="1" i="1" dirty="0"/>
          </a:p>
        </p:txBody>
      </p:sp>
      <p:pic>
        <p:nvPicPr>
          <p:cNvPr id="9" name="Bild 8" descr="Bildschirmfoto 2015-07-06 um 17.41.3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48" y="3172589"/>
            <a:ext cx="1846144" cy="130525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Pfeil nach rechts 11">
            <a:extLst>
              <a:ext uri="{FF2B5EF4-FFF2-40B4-BE49-F238E27FC236}">
                <a16:creationId xmlns:a16="http://schemas.microsoft.com/office/drawing/2014/main" id="{ADFE651A-CDD1-4444-A8DE-5C164AB78F2B}"/>
              </a:ext>
            </a:extLst>
          </p:cNvPr>
          <p:cNvSpPr/>
          <p:nvPr/>
        </p:nvSpPr>
        <p:spPr>
          <a:xfrm>
            <a:off x="677211" y="1916832"/>
            <a:ext cx="1829778" cy="990600"/>
          </a:xfrm>
          <a:prstGeom prst="rightArrow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0800000" scaled="1"/>
            <a:tileRect/>
          </a:gra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endParaRPr lang="de-DE" sz="500" b="1" i="1" dirty="0">
              <a:solidFill>
                <a:srgbClr val="0807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1660" b="1" i="1" dirty="0" err="1">
                <a:solidFill>
                  <a:srgbClr val="080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tâche</a:t>
            </a:r>
            <a:endParaRPr lang="de-DE" sz="1660" b="1" i="1" dirty="0">
              <a:solidFill>
                <a:srgbClr val="0807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F2BD4311-CFA1-4BFC-A76E-B8A462024626}"/>
              </a:ext>
            </a:extLst>
          </p:cNvPr>
          <p:cNvSpPr txBox="1">
            <a:spLocks/>
          </p:cNvSpPr>
          <p:nvPr/>
        </p:nvSpPr>
        <p:spPr bwMode="auto">
          <a:xfrm>
            <a:off x="3080792" y="2094875"/>
            <a:ext cx="5328592" cy="2846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90000" rIns="91440" bIns="90000" numCol="1" anchor="t" anchorCtr="0" compatLnSpc="1">
            <a:prstTxWarp prst="textNoShape">
              <a:avLst/>
            </a:prstTxWarp>
          </a:bodyPr>
          <a:lstStyle>
            <a:lvl1pPr marL="246191" indent="-246191" algn="l" defTabSz="422041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"/>
              <a:defRPr sz="2031" kern="12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1pPr>
            <a:lvl2pPr marL="685817" indent="-263776" algn="l" defTabSz="422041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n"/>
              <a:defRPr sz="1846" kern="12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2pPr>
            <a:lvl3pPr marL="1055103" indent="-211021" algn="l" defTabSz="422041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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3pPr>
            <a:lvl4pPr marL="1529900" indent="-263776" algn="l" defTabSz="422041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477" kern="1200">
                <a:solidFill>
                  <a:schemeClr val="tx1"/>
                </a:solidFill>
                <a:latin typeface="Frutiger LT 45 Light" panose="020B0403030504020204" pitchFamily="34" charset="0"/>
                <a:ea typeface="MS PGothic" pitchFamily="34" charset="-128"/>
                <a:cs typeface="+mn-cs"/>
              </a:defRPr>
            </a:lvl4pPr>
            <a:lvl5pPr marL="1899186" indent="-211021" algn="l" defTabSz="422041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292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321227" indent="-211021" algn="l" defTabSz="422041" rtl="0" eaLnBrk="1" latinLnBrk="0" hangingPunct="1">
              <a:spcBef>
                <a:spcPct val="20000"/>
              </a:spcBef>
              <a:buFont typeface="Arial"/>
              <a:buChar char="•"/>
              <a:defRPr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69" indent="-211021" algn="l" defTabSz="422041" rtl="0" eaLnBrk="1" latinLnBrk="0" hangingPunct="1">
              <a:spcBef>
                <a:spcPct val="20000"/>
              </a:spcBef>
              <a:buFont typeface="Arial"/>
              <a:buChar char="•"/>
              <a:defRPr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65310" indent="-211021" algn="l" defTabSz="422041" rtl="0" eaLnBrk="1" latinLnBrk="0" hangingPunct="1">
              <a:spcBef>
                <a:spcPct val="20000"/>
              </a:spcBef>
              <a:buFont typeface="Arial"/>
              <a:buChar char="•"/>
              <a:defRPr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87351" indent="-211021" algn="l" defTabSz="422041" rtl="0" eaLnBrk="1" latinLnBrk="0" hangingPunct="1">
              <a:spcBef>
                <a:spcPct val="20000"/>
              </a:spcBef>
              <a:buFont typeface="Arial"/>
              <a:buChar char="•"/>
              <a:defRPr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de-CH" sz="1660" b="1" dirty="0">
                <a:solidFill>
                  <a:srgbClr val="080700"/>
                </a:solidFill>
                <a:ea typeface="ＭＳ Ｐゴシック" pitchFamily="-84" charset="-128"/>
              </a:rPr>
              <a:t>Die </a:t>
            </a:r>
            <a:r>
              <a:rPr lang="de-CH" sz="1660" b="1" i="1" dirty="0" err="1">
                <a:solidFill>
                  <a:srgbClr val="080700"/>
                </a:solidFill>
                <a:ea typeface="ＭＳ Ｐゴシック" pitchFamily="-84" charset="-128"/>
              </a:rPr>
              <a:t>tâche</a:t>
            </a:r>
            <a:r>
              <a:rPr lang="de-CH" sz="1660" b="1" i="1" dirty="0">
                <a:solidFill>
                  <a:srgbClr val="080700"/>
                </a:solidFill>
                <a:ea typeface="ＭＳ Ｐゴシック" pitchFamily="-84" charset="-128"/>
              </a:rPr>
              <a:t> </a:t>
            </a:r>
            <a:r>
              <a:rPr lang="de-CH" sz="1660" b="1" dirty="0">
                <a:solidFill>
                  <a:srgbClr val="080700"/>
                </a:solidFill>
                <a:ea typeface="ＭＳ Ｐゴシック" pitchFamily="-84" charset="-128"/>
              </a:rPr>
              <a:t>…</a:t>
            </a:r>
          </a:p>
          <a:p>
            <a:r>
              <a:rPr lang="de-CH" sz="1660" dirty="0">
                <a:solidFill>
                  <a:srgbClr val="080700"/>
                </a:solidFill>
                <a:ea typeface="ＭＳ Ｐゴシック" pitchFamily="-111" charset="-128"/>
                <a:cs typeface="ＭＳ Ｐゴシック" pitchFamily="-111" charset="-128"/>
              </a:rPr>
              <a:t>ist eine anspruchsvolle Aufgabe</a:t>
            </a:r>
          </a:p>
          <a:p>
            <a:r>
              <a:rPr lang="de-CH" sz="1660" dirty="0">
                <a:solidFill>
                  <a:srgbClr val="080700"/>
                </a:solidFill>
                <a:ea typeface="ＭＳ Ｐゴシック" pitchFamily="-111" charset="-128"/>
                <a:cs typeface="ＭＳ Ｐゴシック" pitchFamily="-111" charset="-128"/>
              </a:rPr>
              <a:t>verlangt das Anwenden des Gelernten</a:t>
            </a:r>
          </a:p>
          <a:p>
            <a:r>
              <a:rPr lang="de-CH" sz="1660" dirty="0">
                <a:solidFill>
                  <a:srgbClr val="080700"/>
                </a:solidFill>
                <a:ea typeface="ＭＳ Ｐゴシック" pitchFamily="-111" charset="-128"/>
                <a:cs typeface="ＭＳ Ｐゴシック" pitchFamily="-111" charset="-128"/>
              </a:rPr>
              <a:t>verlangt den Einsatz von sprachlichen Handlungskompetenzen und Strategien (nicht nur von sprachlichen Kenntnissen)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de-DE" sz="1660" dirty="0">
              <a:solidFill>
                <a:srgbClr val="080700"/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de-DE" sz="2000" dirty="0">
              <a:solidFill>
                <a:srgbClr val="080700"/>
              </a:solidFill>
            </a:endParaRPr>
          </a:p>
          <a:p>
            <a:pPr>
              <a:lnSpc>
                <a:spcPct val="90000"/>
              </a:lnSpc>
            </a:pPr>
            <a:endParaRPr lang="de-DE" sz="2000" dirty="0">
              <a:solidFill>
                <a:srgbClr val="080700"/>
              </a:solidFill>
            </a:endParaRPr>
          </a:p>
          <a:p>
            <a:pPr marL="0" indent="0">
              <a:lnSpc>
                <a:spcPct val="90000"/>
              </a:lnSpc>
              <a:buFont typeface="Wingdings" panose="05000000000000000000" pitchFamily="2" charset="2"/>
              <a:buNone/>
            </a:pPr>
            <a:endParaRPr lang="de-CH" sz="2000" dirty="0">
              <a:solidFill>
                <a:srgbClr val="080700"/>
              </a:solidFill>
            </a:endParaRPr>
          </a:p>
          <a:p>
            <a:pPr marL="0" indent="0">
              <a:lnSpc>
                <a:spcPct val="90000"/>
              </a:lnSpc>
              <a:buFont typeface="Wingdings" panose="05000000000000000000" pitchFamily="2" charset="2"/>
              <a:buNone/>
            </a:pPr>
            <a:endParaRPr lang="de-CH" sz="2000" dirty="0">
              <a:solidFill>
                <a:srgbClr val="080700"/>
              </a:solidFill>
            </a:endParaRPr>
          </a:p>
          <a:p>
            <a:pPr marL="0" indent="0">
              <a:lnSpc>
                <a:spcPct val="90000"/>
              </a:lnSpc>
              <a:buFont typeface="Wingdings" panose="05000000000000000000" pitchFamily="2" charset="2"/>
              <a:buNone/>
            </a:pPr>
            <a:endParaRPr lang="de-CH" sz="2000" dirty="0">
              <a:solidFill>
                <a:srgbClr val="080700"/>
              </a:solidFill>
            </a:endParaRPr>
          </a:p>
          <a:p>
            <a:pPr>
              <a:lnSpc>
                <a:spcPct val="90000"/>
              </a:lnSpc>
            </a:pPr>
            <a:endParaRPr lang="de-DE" sz="2000" dirty="0">
              <a:solidFill>
                <a:srgbClr val="080700"/>
              </a:solidFill>
            </a:endParaRPr>
          </a:p>
          <a:p>
            <a:pPr>
              <a:lnSpc>
                <a:spcPct val="90000"/>
              </a:lnSpc>
            </a:pPr>
            <a:endParaRPr lang="de-CH" sz="20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pPr marL="0" indent="0">
              <a:lnSpc>
                <a:spcPct val="90000"/>
              </a:lnSpc>
              <a:buFont typeface="Wingdings" panose="05000000000000000000" pitchFamily="2" charset="2"/>
              <a:buNone/>
            </a:pPr>
            <a:br>
              <a:rPr lang="de-CH" sz="2000" dirty="0">
                <a:solidFill>
                  <a:srgbClr val="080700"/>
                </a:solidFill>
                <a:ea typeface="ＭＳ Ｐゴシック" pitchFamily="-84" charset="-128"/>
                <a:cs typeface="ＭＳ Ｐゴシック" pitchFamily="-84" charset="-128"/>
              </a:rPr>
            </a:br>
            <a:endParaRPr lang="de-CH" sz="20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de-CH" sz="2000" b="1" dirty="0">
              <a:solidFill>
                <a:srgbClr val="000090"/>
              </a:solidFill>
              <a:ea typeface="ＭＳ Ｐゴシック" pitchFamily="-84" charset="-128"/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de-CH" sz="2000" b="1" dirty="0">
              <a:solidFill>
                <a:srgbClr val="000090"/>
              </a:solidFill>
              <a:ea typeface="ＭＳ Ｐゴシック" pitchFamily="-84" charset="-128"/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de-CH" sz="2000" b="1" dirty="0">
              <a:solidFill>
                <a:srgbClr val="000090"/>
              </a:solidFill>
              <a:ea typeface="ＭＳ Ｐゴシック" pitchFamily="-84" charset="-128"/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de-CH" sz="2000" b="1" dirty="0">
              <a:solidFill>
                <a:srgbClr val="000090"/>
              </a:solidFill>
              <a:ea typeface="ＭＳ Ｐゴシック" pitchFamily="-84" charset="-128"/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de-CH" sz="2000" b="1" dirty="0">
              <a:solidFill>
                <a:srgbClr val="000090"/>
              </a:solidFill>
              <a:ea typeface="ＭＳ Ｐゴシック" pitchFamily="-84" charset="-128"/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de-CH" sz="2000" b="1" dirty="0">
              <a:solidFill>
                <a:srgbClr val="000090"/>
              </a:solidFill>
              <a:ea typeface="ＭＳ Ｐゴシック" pitchFamily="-84" charset="-128"/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de-CH" sz="2000" dirty="0"/>
          </a:p>
          <a:p>
            <a:pPr marL="0" indent="0">
              <a:buFont typeface="Wingdings" panose="05000000000000000000" pitchFamily="2" charset="2"/>
              <a:buNone/>
            </a:pPr>
            <a:endParaRPr lang="de-DE" sz="20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endParaRPr lang="de-DE" sz="20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endParaRPr lang="de-DE" sz="20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endParaRPr lang="de-DE" sz="20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endParaRPr lang="de-DE" sz="20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endParaRPr lang="de-DE" sz="20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endParaRPr lang="de-CH" sz="2000" dirty="0"/>
          </a:p>
          <a:p>
            <a:endParaRPr lang="de-CH" sz="2000" dirty="0"/>
          </a:p>
          <a:p>
            <a:endParaRPr lang="de-CH" sz="2000" dirty="0"/>
          </a:p>
          <a:p>
            <a:endParaRPr lang="de-CH" sz="20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Bildschirmfoto 2015-07-07 um 08.38.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32" y="1488683"/>
            <a:ext cx="7584387" cy="5044197"/>
          </a:xfrm>
          <a:prstGeom prst="rect">
            <a:avLst/>
          </a:prstGeom>
        </p:spPr>
      </p:pic>
      <p:sp>
        <p:nvSpPr>
          <p:cNvPr id="54277" name="Titel 7"/>
          <p:cNvSpPr>
            <a:spLocks noGrp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>
            <a:noAutofit/>
          </a:bodyPr>
          <a:lstStyle/>
          <a:p>
            <a:br>
              <a:rPr lang="de-CH" sz="1480" b="1" dirty="0">
                <a:ea typeface="ＭＳ Ｐゴシック" pitchFamily="-111" charset="-128"/>
                <a:cs typeface="ＭＳ Ｐゴシック" pitchFamily="-111" charset="-128"/>
              </a:rPr>
            </a:br>
            <a:r>
              <a:rPr lang="de-CH" sz="1480" b="1" dirty="0">
                <a:ea typeface="ＭＳ Ｐゴシック" pitchFamily="-111" charset="-128"/>
                <a:cs typeface="ＭＳ Ｐゴシック" pitchFamily="-111" charset="-128"/>
              </a:rPr>
              <a:t>Aufbau einer Lerneinheit</a:t>
            </a:r>
            <a:br>
              <a:rPr lang="de-CH" sz="1480" dirty="0">
                <a:ea typeface="ＭＳ Ｐゴシック" pitchFamily="-111" charset="-128"/>
                <a:cs typeface="ＭＳ Ｐゴシック" pitchFamily="-111" charset="-128"/>
              </a:rPr>
            </a:br>
            <a:endParaRPr lang="de-DE" sz="1480" dirty="0"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0890150-60C5-45F8-B352-1CB78931CA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2480" y="974381"/>
            <a:ext cx="7739520" cy="5233380"/>
          </a:xfrm>
        </p:spPr>
        <p:txBody>
          <a:bodyPr/>
          <a:lstStyle/>
          <a:p>
            <a:pPr marL="0" indent="0">
              <a:buNone/>
            </a:pPr>
            <a:r>
              <a:rPr lang="de-CH" b="1" dirty="0"/>
              <a:t>Die </a:t>
            </a:r>
            <a:r>
              <a:rPr lang="de-CH" b="1" i="1" dirty="0" err="1"/>
              <a:t>tâche</a:t>
            </a:r>
            <a:endParaRPr lang="de-CH" b="1" i="1" dirty="0"/>
          </a:p>
        </p:txBody>
      </p:sp>
      <p:sp>
        <p:nvSpPr>
          <p:cNvPr id="22" name="Textfeld 21"/>
          <p:cNvSpPr txBox="1"/>
          <p:nvPr/>
        </p:nvSpPr>
        <p:spPr>
          <a:xfrm>
            <a:off x="6949893" y="1382630"/>
            <a:ext cx="1919787" cy="3413242"/>
          </a:xfrm>
          <a:prstGeom prst="rect">
            <a:avLst/>
          </a:prstGeom>
          <a:gradFill flip="none" rotWithShape="1">
            <a:gsLst>
              <a:gs pos="0">
                <a:srgbClr val="FFBB64">
                  <a:tint val="66000"/>
                  <a:satMod val="160000"/>
                </a:srgbClr>
              </a:gs>
              <a:gs pos="50000">
                <a:srgbClr val="FFBB64">
                  <a:tint val="44500"/>
                  <a:satMod val="160000"/>
                </a:srgbClr>
              </a:gs>
              <a:gs pos="100000">
                <a:srgbClr val="FFBB64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de-DE" sz="1660" dirty="0">
                <a:latin typeface="Arial" panose="020B0604020202020204" pitchFamily="34" charset="0"/>
                <a:cs typeface="Arial" panose="020B0604020202020204" pitchFamily="34" charset="0"/>
              </a:rPr>
              <a:t>Plakat</a:t>
            </a:r>
          </a:p>
          <a:p>
            <a:r>
              <a:rPr lang="de-DE" sz="1660" dirty="0">
                <a:latin typeface="Arial" panose="020B0604020202020204" pitchFamily="34" charset="0"/>
                <a:cs typeface="Arial" panose="020B0604020202020204" pitchFamily="34" charset="0"/>
              </a:rPr>
              <a:t>Tonaufnahme</a:t>
            </a:r>
          </a:p>
          <a:p>
            <a:r>
              <a:rPr lang="de-DE" sz="1660" dirty="0">
                <a:latin typeface="Arial" panose="020B0604020202020204" pitchFamily="34" charset="0"/>
                <a:cs typeface="Arial" panose="020B0604020202020204" pitchFamily="34" charset="0"/>
              </a:rPr>
              <a:t>BD</a:t>
            </a:r>
          </a:p>
          <a:p>
            <a:r>
              <a:rPr lang="de-DE" sz="1660" dirty="0">
                <a:latin typeface="Arial" panose="020B0604020202020204" pitchFamily="34" charset="0"/>
                <a:cs typeface="Arial" panose="020B0604020202020204" pitchFamily="34" charset="0"/>
              </a:rPr>
              <a:t>Reportage</a:t>
            </a:r>
          </a:p>
          <a:p>
            <a:r>
              <a:rPr lang="de-DE" sz="1660" dirty="0">
                <a:latin typeface="Arial" panose="020B0604020202020204" pitchFamily="34" charset="0"/>
                <a:cs typeface="Arial" panose="020B0604020202020204" pitchFamily="34" charset="0"/>
              </a:rPr>
              <a:t>Geschichte</a:t>
            </a:r>
          </a:p>
          <a:p>
            <a:r>
              <a:rPr lang="de-DE" sz="1660" dirty="0">
                <a:latin typeface="Arial" panose="020B0604020202020204" pitchFamily="34" charset="0"/>
                <a:cs typeface="Arial" panose="020B0604020202020204" pitchFamily="34" charset="0"/>
              </a:rPr>
              <a:t>Filmkommentar</a:t>
            </a:r>
          </a:p>
          <a:p>
            <a:r>
              <a:rPr lang="de-DE" sz="1660" dirty="0">
                <a:latin typeface="Arial" panose="020B0604020202020204" pitchFamily="34" charset="0"/>
                <a:cs typeface="Arial" panose="020B0604020202020204" pitchFamily="34" charset="0"/>
              </a:rPr>
              <a:t>Spiel</a:t>
            </a:r>
          </a:p>
          <a:p>
            <a:r>
              <a:rPr lang="de-DE" sz="1660" dirty="0">
                <a:latin typeface="Arial" panose="020B0604020202020204" pitchFamily="34" charset="0"/>
                <a:cs typeface="Arial" panose="020B0604020202020204" pitchFamily="34" charset="0"/>
              </a:rPr>
              <a:t>Gedicht</a:t>
            </a:r>
          </a:p>
          <a:p>
            <a:r>
              <a:rPr lang="de-DE" sz="1660" dirty="0">
                <a:latin typeface="Arial" panose="020B0604020202020204" pitchFamily="34" charset="0"/>
                <a:cs typeface="Arial" panose="020B0604020202020204" pitchFamily="34" charset="0"/>
              </a:rPr>
              <a:t>Anleitung</a:t>
            </a:r>
          </a:p>
          <a:p>
            <a:r>
              <a:rPr lang="de-DE" sz="1660" dirty="0">
                <a:latin typeface="Arial" panose="020B0604020202020204" pitchFamily="34" charset="0"/>
                <a:cs typeface="Arial" panose="020B0604020202020204" pitchFamily="34" charset="0"/>
              </a:rPr>
              <a:t>Theaterstück</a:t>
            </a:r>
          </a:p>
          <a:p>
            <a:r>
              <a:rPr lang="de-DE" sz="1660" dirty="0">
                <a:latin typeface="Arial" panose="020B0604020202020204" pitchFamily="34" charset="0"/>
                <a:cs typeface="Arial" panose="020B0604020202020204" pitchFamily="34" charset="0"/>
              </a:rPr>
              <a:t>Dossier</a:t>
            </a:r>
            <a:endParaRPr lang="de-DE" sz="166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66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Audioguide</a:t>
            </a:r>
            <a:endParaRPr lang="de-DE" sz="166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660" dirty="0"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245622" y="2549204"/>
            <a:ext cx="20066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1600" dirty="0">
              <a:solidFill>
                <a:srgbClr val="000090"/>
              </a:solidFill>
            </a:endParaRPr>
          </a:p>
        </p:txBody>
      </p:sp>
      <p:pic>
        <p:nvPicPr>
          <p:cNvPr id="10242" name="Picture 2" descr="C:\Users\harnischm\Desktop\7.2 S. 4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6163">
            <a:off x="630980" y="1603310"/>
            <a:ext cx="1505655" cy="213261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1480" b="1" dirty="0"/>
              <a:t>Formative und </a:t>
            </a:r>
            <a:r>
              <a:rPr lang="de-DE" sz="1480" b="1" dirty="0" err="1"/>
              <a:t>summative</a:t>
            </a:r>
            <a:r>
              <a:rPr lang="de-DE" sz="1480" b="1" dirty="0"/>
              <a:t> Evaluation</a:t>
            </a:r>
          </a:p>
        </p:txBody>
      </p:sp>
      <p:pic>
        <p:nvPicPr>
          <p:cNvPr id="11" name="Bild 10" descr="Bildschirmfoto 2015-07-07 um 08.42.5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44" y="1214587"/>
            <a:ext cx="3367695" cy="476160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Pfeil nach rechts 11"/>
          <p:cNvSpPr/>
          <p:nvPr/>
        </p:nvSpPr>
        <p:spPr>
          <a:xfrm>
            <a:off x="554074" y="2077383"/>
            <a:ext cx="2153131" cy="1203843"/>
          </a:xfrm>
          <a:prstGeom prst="rightArrow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0800000" scaled="1"/>
            <a:tileRect/>
          </a:gra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endParaRPr lang="de-DE" sz="300" b="1" dirty="0">
              <a:solidFill>
                <a:srgbClr val="0807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1500" b="1" dirty="0">
                <a:solidFill>
                  <a:srgbClr val="080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Reflexion</a:t>
            </a:r>
          </a:p>
          <a:p>
            <a:pPr algn="ctr"/>
            <a:r>
              <a:rPr lang="de-DE" sz="1500" b="1" dirty="0">
                <a:solidFill>
                  <a:srgbClr val="080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Selbstevaluation</a:t>
            </a:r>
          </a:p>
        </p:txBody>
      </p:sp>
      <p:pic>
        <p:nvPicPr>
          <p:cNvPr id="13" name="Bild 12" descr="Bildschirmfoto 2015-07-07 um 12.10.4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600" y="1222911"/>
            <a:ext cx="3314564" cy="474101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Bild 13" descr="Bildschirmfoto 2015-07-07 um 08.41.3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581" y="2211022"/>
            <a:ext cx="4175345" cy="349070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Pfeil nach rechts 14"/>
          <p:cNvSpPr/>
          <p:nvPr/>
        </p:nvSpPr>
        <p:spPr>
          <a:xfrm>
            <a:off x="4568283" y="3560179"/>
            <a:ext cx="2153131" cy="1203843"/>
          </a:xfrm>
          <a:prstGeom prst="rightArrow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0800000" scaled="1"/>
            <a:tileRect/>
          </a:gra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endParaRPr lang="de-DE" sz="300" b="1" dirty="0">
              <a:solidFill>
                <a:srgbClr val="0807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1500" b="1" dirty="0">
                <a:solidFill>
                  <a:srgbClr val="080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Fremdevaluation von Kompetenzen</a:t>
            </a:r>
          </a:p>
        </p:txBody>
      </p:sp>
    </p:spTree>
    <p:extLst>
      <p:ext uri="{BB962C8B-B14F-4D97-AF65-F5344CB8AC3E}">
        <p14:creationId xmlns:p14="http://schemas.microsoft.com/office/powerpoint/2010/main" val="40516566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7" name="Titel 7"/>
          <p:cNvSpPr>
            <a:spLocks noGrp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>
            <a:noAutofit/>
          </a:bodyPr>
          <a:lstStyle/>
          <a:p>
            <a:br>
              <a:rPr lang="de-CH" sz="1480" b="1" dirty="0">
                <a:ea typeface="ＭＳ Ｐゴシック" pitchFamily="-111" charset="-128"/>
                <a:cs typeface="ＭＳ Ｐゴシック" pitchFamily="-111" charset="-128"/>
              </a:rPr>
            </a:br>
            <a:r>
              <a:rPr lang="de-CH" sz="1480" b="1" dirty="0">
                <a:ea typeface="ＭＳ Ｐゴシック" pitchFamily="-111" charset="-128"/>
                <a:cs typeface="ＭＳ Ｐゴシック" pitchFamily="-111" charset="-128"/>
              </a:rPr>
              <a:t>3 Kompetenzbereiche</a:t>
            </a:r>
            <a:br>
              <a:rPr lang="de-CH" sz="1480" dirty="0">
                <a:ea typeface="ＭＳ Ｐゴシック" pitchFamily="-111" charset="-128"/>
                <a:cs typeface="ＭＳ Ｐゴシック" pitchFamily="-111" charset="-128"/>
              </a:rPr>
            </a:br>
            <a:endParaRPr lang="de-DE" sz="1480" dirty="0"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245622" y="2549204"/>
            <a:ext cx="20066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1600" dirty="0">
              <a:solidFill>
                <a:srgbClr val="000090"/>
              </a:solidFill>
            </a:endParaRPr>
          </a:p>
        </p:txBody>
      </p:sp>
      <p:sp>
        <p:nvSpPr>
          <p:cNvPr id="18" name="Pfeil nach rechts 17"/>
          <p:cNvSpPr/>
          <p:nvPr/>
        </p:nvSpPr>
        <p:spPr>
          <a:xfrm rot="1610159">
            <a:off x="993431" y="1934754"/>
            <a:ext cx="3748350" cy="1126427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Französisch hören, lesen, sprechen, schreiben</a:t>
            </a:r>
          </a:p>
        </p:txBody>
      </p:sp>
      <p:sp>
        <p:nvSpPr>
          <p:cNvPr id="19" name="Pfeil nach rechts 18"/>
          <p:cNvSpPr/>
          <p:nvPr/>
        </p:nvSpPr>
        <p:spPr>
          <a:xfrm rot="696745">
            <a:off x="826608" y="3510386"/>
            <a:ext cx="3748350" cy="1126427"/>
          </a:xfrm>
          <a:prstGeom prst="rightArrow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Bewusstheit für Sprachen </a:t>
            </a:r>
          </a:p>
          <a:p>
            <a:pPr algn="ctr"/>
            <a:r>
              <a:rPr lang="de-DE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 Kulturen</a:t>
            </a:r>
          </a:p>
        </p:txBody>
      </p:sp>
      <p:sp>
        <p:nvSpPr>
          <p:cNvPr id="20" name="Pfeil nach rechts 19"/>
          <p:cNvSpPr/>
          <p:nvPr/>
        </p:nvSpPr>
        <p:spPr>
          <a:xfrm rot="21052763">
            <a:off x="824243" y="5191955"/>
            <a:ext cx="3782996" cy="1126427"/>
          </a:xfrm>
          <a:prstGeom prst="rightArrow">
            <a:avLst/>
          </a:prstGeom>
          <a:solidFill>
            <a:srgbClr val="FFBB6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6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Lernstrategien</a:t>
            </a:r>
          </a:p>
        </p:txBody>
      </p:sp>
      <p:pic>
        <p:nvPicPr>
          <p:cNvPr id="2" name="Bild 1" descr="Bildschirmfoto 2015-07-07 um 12.14.5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171" y="938568"/>
            <a:ext cx="4097062" cy="581606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7" name="Titel 7"/>
          <p:cNvSpPr>
            <a:spLocks noGrp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>
            <a:noAutofit/>
          </a:bodyPr>
          <a:lstStyle/>
          <a:p>
            <a:br>
              <a:rPr lang="de-CH" sz="1480" b="1" dirty="0">
                <a:ea typeface="ＭＳ Ｐゴシック" pitchFamily="-111" charset="-128"/>
                <a:cs typeface="ＭＳ Ｐゴシック" pitchFamily="-111" charset="-128"/>
              </a:rPr>
            </a:br>
            <a:r>
              <a:rPr lang="de-CH" sz="1480" b="1" dirty="0">
                <a:ea typeface="ＭＳ Ｐゴシック" pitchFamily="-111" charset="-128"/>
                <a:cs typeface="ＭＳ Ｐゴシック" pitchFamily="-111" charset="-128"/>
              </a:rPr>
              <a:t>3 Kompetenzbereiche</a:t>
            </a:r>
            <a:br>
              <a:rPr lang="de-CH" sz="1480" dirty="0">
                <a:ea typeface="ＭＳ Ｐゴシック" pitchFamily="-111" charset="-128"/>
                <a:cs typeface="ＭＳ Ｐゴシック" pitchFamily="-111" charset="-128"/>
              </a:rPr>
            </a:br>
            <a:endParaRPr lang="de-DE" sz="1480" dirty="0"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A635A9F8-3339-455F-9A65-0FF2F68B47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CH" sz="2590" b="1" dirty="0">
                <a:ea typeface="ＭＳ Ｐゴシック" pitchFamily="-111" charset="-128"/>
                <a:cs typeface="ＭＳ Ｐゴシック" pitchFamily="-111" charset="-128"/>
              </a:rPr>
              <a:t>Bewusstheit für Sprachen und Kulturen</a:t>
            </a:r>
          </a:p>
          <a:p>
            <a:pPr marL="0" indent="0">
              <a:buNone/>
            </a:pPr>
            <a:endParaRPr lang="de-CH" sz="1660" b="1" dirty="0">
              <a:ea typeface="ＭＳ Ｐゴシック" pitchFamily="-111" charset="-128"/>
            </a:endParaRPr>
          </a:p>
          <a:p>
            <a:pPr marL="0" indent="0">
              <a:buNone/>
            </a:pPr>
            <a:endParaRPr lang="de-CH" sz="1660" b="1" dirty="0">
              <a:ea typeface="ＭＳ Ｐゴシック" pitchFamily="-111" charset="-128"/>
            </a:endParaRPr>
          </a:p>
          <a:p>
            <a:pPr marL="0" indent="0">
              <a:buNone/>
            </a:pPr>
            <a:endParaRPr lang="de-CH" sz="1660" b="1" dirty="0">
              <a:ea typeface="ＭＳ Ｐゴシック" pitchFamily="-111" charset="-128"/>
            </a:endParaRPr>
          </a:p>
          <a:p>
            <a:pPr marL="0" indent="0">
              <a:buNone/>
            </a:pPr>
            <a:endParaRPr lang="de-CH" sz="1660" b="1" dirty="0">
              <a:ea typeface="ＭＳ Ｐゴシック" pitchFamily="-111" charset="-128"/>
            </a:endParaRPr>
          </a:p>
          <a:p>
            <a:pPr marL="0" indent="0">
              <a:buNone/>
            </a:pPr>
            <a:endParaRPr lang="de-CH" sz="1660" b="1" dirty="0">
              <a:ea typeface="ＭＳ Ｐゴシック" pitchFamily="-111" charset="-128"/>
            </a:endParaRPr>
          </a:p>
          <a:p>
            <a:pPr marL="0" indent="0">
              <a:buNone/>
            </a:pPr>
            <a:endParaRPr lang="de-CH" sz="1660" b="1" dirty="0">
              <a:ea typeface="ＭＳ Ｐゴシック" pitchFamily="-111" charset="-128"/>
            </a:endParaRPr>
          </a:p>
          <a:p>
            <a:r>
              <a:rPr lang="de-CH" sz="1660" dirty="0">
                <a:ea typeface="ＭＳ Ｐゴシック" pitchFamily="-111" charset="-128"/>
              </a:rPr>
              <a:t>über Sprachen und Kulturen nachdenken</a:t>
            </a:r>
          </a:p>
          <a:p>
            <a:r>
              <a:rPr lang="de-CH" sz="1660" dirty="0">
                <a:ea typeface="ＭＳ Ｐゴシック" pitchFamily="-111" charset="-128"/>
              </a:rPr>
              <a:t>positive Rückwirkung auf die Bewusstheit der Schulsprache/Erstsprache</a:t>
            </a:r>
          </a:p>
          <a:p>
            <a:r>
              <a:rPr lang="de-CH" sz="1660" dirty="0">
                <a:ea typeface="ＭＳ Ｐゴシック" pitchFamily="-111" charset="-128"/>
              </a:rPr>
              <a:t>eine positive Haltung zur Sprachen- und Kulturenvielfalt fördern</a:t>
            </a:r>
          </a:p>
          <a:p>
            <a:r>
              <a:rPr lang="de-CH" sz="1660" dirty="0">
                <a:ea typeface="ＭＳ Ｐゴシック" pitchFamily="-111" charset="-128"/>
              </a:rPr>
              <a:t>Abbau von Vorurteilen</a:t>
            </a:r>
          </a:p>
          <a:p>
            <a:r>
              <a:rPr lang="de-CH" sz="1660" dirty="0">
                <a:ea typeface="ＭＳ Ｐゴシック" pitchFamily="-111" charset="-128"/>
              </a:rPr>
              <a:t>Basis für ein lebenslanges selbständiges Weiterentwickeln des mehrsprachigen Repertoires</a:t>
            </a:r>
          </a:p>
        </p:txBody>
      </p:sp>
      <p:pic>
        <p:nvPicPr>
          <p:cNvPr id="4" name="Bild 3" descr="Bildschirmfoto 2015-07-06 um 18.30.2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692850"/>
            <a:ext cx="7920440" cy="98642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C:\Users\harnischm\Desktop\7.1 S. 2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146" y="1527665"/>
            <a:ext cx="3282691" cy="4649616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>
            <a:outerShdw blurRad="50800" dist="50800" dir="5400000" algn="ctr" rotWithShape="0">
              <a:schemeClr val="bg1">
                <a:lumMod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4277" name="Titel 7"/>
          <p:cNvSpPr>
            <a:spLocks noGrp="1"/>
          </p:cNvSpPr>
          <p:nvPr>
            <p:ph type="title"/>
          </p:nvPr>
        </p:nvSpPr>
        <p:spPr>
          <a:xfrm>
            <a:off x="611560" y="401424"/>
            <a:ext cx="6840000" cy="432000"/>
          </a:xfrm>
          <a:solidFill>
            <a:srgbClr val="FFFFFF"/>
          </a:solidFill>
        </p:spPr>
        <p:txBody>
          <a:bodyPr>
            <a:noAutofit/>
          </a:bodyPr>
          <a:lstStyle/>
          <a:p>
            <a:br>
              <a:rPr lang="de-CH" sz="1480" b="1" dirty="0">
                <a:ea typeface="ＭＳ Ｐゴシック" pitchFamily="-111" charset="-128"/>
                <a:cs typeface="ＭＳ Ｐゴシック" pitchFamily="-111" charset="-128"/>
              </a:rPr>
            </a:br>
            <a:r>
              <a:rPr lang="de-CH" sz="1480" dirty="0">
                <a:ea typeface="ＭＳ Ｐゴシック" pitchFamily="-111" charset="-128"/>
                <a:cs typeface="ＭＳ Ｐゴシック" pitchFamily="-111" charset="-128"/>
              </a:rPr>
              <a:t>3 Kompetenzbereiche</a:t>
            </a:r>
            <a:br>
              <a:rPr lang="de-CH" sz="1480" dirty="0">
                <a:ea typeface="ＭＳ Ｐゴシック" pitchFamily="-111" charset="-128"/>
                <a:cs typeface="ＭＳ Ｐゴシック" pitchFamily="-111" charset="-128"/>
              </a:rPr>
            </a:br>
            <a:endParaRPr lang="de-DE" sz="1480" dirty="0"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B075B8A5-F8A6-4E76-89EE-63C4A6E281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CH" sz="2590" b="1" dirty="0"/>
              <a:t>Bewusstheit für Sprachen und Kulturen</a:t>
            </a:r>
          </a:p>
        </p:txBody>
      </p:sp>
      <p:pic>
        <p:nvPicPr>
          <p:cNvPr id="14338" name="Picture 2" descr="C:\Users\harnischm\Desktop\7.1 S. 4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65" y="1527664"/>
            <a:ext cx="3304938" cy="468112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>
            <a:outerShdw blurRad="50800" dist="50800" dir="5400000" algn="ctr" rotWithShape="0">
              <a:schemeClr val="bg1">
                <a:lumMod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245622" y="2549204"/>
            <a:ext cx="20066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1600" dirty="0">
              <a:solidFill>
                <a:srgbClr val="000090"/>
              </a:solidFill>
            </a:endParaRPr>
          </a:p>
        </p:txBody>
      </p:sp>
      <p:pic>
        <p:nvPicPr>
          <p:cNvPr id="12" name="Bild 11" descr="Bild 43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8976" y="4382951"/>
            <a:ext cx="3277673" cy="230323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7" name="Titel 7"/>
          <p:cNvSpPr>
            <a:spLocks noGrp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>
            <a:normAutofit/>
          </a:bodyPr>
          <a:lstStyle/>
          <a:p>
            <a:r>
              <a:rPr lang="de-CH" sz="1480" b="1" dirty="0">
                <a:ea typeface="ＭＳ Ｐゴシック" pitchFamily="-111" charset="-128"/>
                <a:cs typeface="ＭＳ Ｐゴシック" pitchFamily="-111" charset="-128"/>
              </a:rPr>
              <a:t>3 Kompetenzbereiche</a:t>
            </a:r>
            <a:endParaRPr lang="de-DE" sz="1480" dirty="0"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B7087C5-F3BD-483F-8A3B-11F3F30C69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CH" sz="2590" b="1" dirty="0">
                <a:ea typeface="ＭＳ Ｐゴシック" pitchFamily="-111" charset="-128"/>
              </a:rPr>
              <a:t>Lernstrategien</a:t>
            </a:r>
          </a:p>
          <a:p>
            <a:pPr marL="0" indent="0">
              <a:buNone/>
            </a:pPr>
            <a:endParaRPr lang="de-CH" sz="1660" b="1" dirty="0">
              <a:ea typeface="ＭＳ Ｐゴシック" pitchFamily="-111" charset="-128"/>
            </a:endParaRPr>
          </a:p>
          <a:p>
            <a:pPr marL="0" indent="0">
              <a:buNone/>
            </a:pPr>
            <a:endParaRPr lang="de-CH" sz="1660" b="1" dirty="0">
              <a:ea typeface="ＭＳ Ｐゴシック" pitchFamily="-111" charset="-128"/>
            </a:endParaRPr>
          </a:p>
          <a:p>
            <a:pPr marL="0" indent="0">
              <a:buNone/>
            </a:pPr>
            <a:endParaRPr lang="de-CH" sz="1660" b="1" dirty="0">
              <a:ea typeface="ＭＳ Ｐゴシック" pitchFamily="-111" charset="-128"/>
            </a:endParaRPr>
          </a:p>
          <a:p>
            <a:pPr marL="0" indent="0">
              <a:buNone/>
            </a:pPr>
            <a:endParaRPr lang="de-CH" sz="1660" b="1" dirty="0">
              <a:ea typeface="ＭＳ Ｐゴシック" pitchFamily="-111" charset="-128"/>
            </a:endParaRPr>
          </a:p>
          <a:p>
            <a:pPr marL="0" indent="0">
              <a:buNone/>
            </a:pPr>
            <a:endParaRPr lang="de-CH" sz="1660" b="1" dirty="0">
              <a:ea typeface="ＭＳ Ｐゴシック" pitchFamily="-111" charset="-128"/>
            </a:endParaRPr>
          </a:p>
          <a:p>
            <a:pPr marL="0" indent="0">
              <a:buNone/>
            </a:pPr>
            <a:endParaRPr lang="de-CH" sz="1660" b="1" dirty="0">
              <a:ea typeface="ＭＳ Ｐゴシック" pitchFamily="-111" charset="-128"/>
            </a:endParaRPr>
          </a:p>
          <a:p>
            <a:pPr marL="0" indent="0">
              <a:buNone/>
            </a:pPr>
            <a:endParaRPr lang="de-CH" sz="1660" b="1" dirty="0">
              <a:ea typeface="ＭＳ Ｐゴシック" pitchFamily="-111" charset="-128"/>
            </a:endParaRPr>
          </a:p>
          <a:p>
            <a:r>
              <a:rPr lang="de-CH" sz="1660" dirty="0">
                <a:ea typeface="ＭＳ Ｐゴシック" pitchFamily="-111" charset="-128"/>
              </a:rPr>
              <a:t>Lernen </a:t>
            </a:r>
            <a:r>
              <a:rPr lang="de-CH" sz="1660" dirty="0" err="1">
                <a:ea typeface="ＭＳ Ｐゴシック" pitchFamily="-111" charset="-128"/>
              </a:rPr>
              <a:t>lernen</a:t>
            </a:r>
            <a:endParaRPr lang="de-CH" sz="1660" dirty="0">
              <a:ea typeface="ＭＳ Ｐゴシック" pitchFamily="-111" charset="-128"/>
            </a:endParaRPr>
          </a:p>
          <a:p>
            <a:r>
              <a:rPr lang="de-CH" sz="1660" dirty="0">
                <a:ea typeface="ＭＳ Ｐゴシック" pitchFamily="-111" charset="-128"/>
              </a:rPr>
              <a:t>Wissen, wie man erfolgreich lernt</a:t>
            </a:r>
          </a:p>
          <a:p>
            <a:pPr marL="0" indent="0">
              <a:buNone/>
            </a:pPr>
            <a:endParaRPr lang="de-CH" sz="2590" b="1" dirty="0">
              <a:ea typeface="ＭＳ Ｐゴシック" pitchFamily="-111" charset="-128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245622" y="2549204"/>
            <a:ext cx="20066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1600" dirty="0">
              <a:solidFill>
                <a:srgbClr val="000090"/>
              </a:solidFill>
            </a:endParaRPr>
          </a:p>
        </p:txBody>
      </p:sp>
      <p:pic>
        <p:nvPicPr>
          <p:cNvPr id="2" name="Bild 1" descr="Bildschirmfoto 2015-07-06 um 18.30.2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" y="1615298"/>
            <a:ext cx="7830960" cy="145870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Bild 3" descr="Bildschirmfoto 2015-07-06 um 18.34.5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874" y="3198428"/>
            <a:ext cx="2509922" cy="353779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Bild 5" descr="Bildschirmfoto 2015-07-06 um 18.33.3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123" y="3492293"/>
            <a:ext cx="1759037" cy="253152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7" name="Titel 7"/>
          <p:cNvSpPr>
            <a:spLocks noGrp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>
            <a:normAutofit/>
          </a:bodyPr>
          <a:lstStyle/>
          <a:p>
            <a:r>
              <a:rPr lang="de-CH" sz="1480" dirty="0">
                <a:ea typeface="ＭＳ Ｐゴシック" pitchFamily="-111" charset="-128"/>
                <a:cs typeface="ＭＳ Ｐゴシック" pitchFamily="-111" charset="-128"/>
              </a:rPr>
              <a:t>Umgang mit Fehlern</a:t>
            </a:r>
            <a:endParaRPr lang="de-DE" sz="1480" dirty="0"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44230C71-5DDB-4F63-A62A-A67A597DF2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CH" sz="1800" b="1" dirty="0">
                <a:solidFill>
                  <a:srgbClr val="FF5050"/>
                </a:solidFill>
              </a:rPr>
              <a:t>Lernzuwachs zeigt sich nicht durch eine erhöhte Korrektheit, sondern durch eine erhöhte Komplexität der Sprachverwendung</a:t>
            </a:r>
          </a:p>
          <a:p>
            <a:pPr marL="0" indent="0">
              <a:buNone/>
            </a:pPr>
            <a:endParaRPr lang="de-CH" sz="1660" dirty="0"/>
          </a:p>
          <a:p>
            <a:r>
              <a:rPr lang="de-CH" sz="1660" dirty="0"/>
              <a:t>Fehler gehören zum Lernen</a:t>
            </a:r>
          </a:p>
          <a:p>
            <a:r>
              <a:rPr lang="de-CH" sz="1660" dirty="0"/>
              <a:t>Mut zu Fehlern – ein Merkmal erfolgreicher Lernender</a:t>
            </a:r>
          </a:p>
          <a:p>
            <a:r>
              <a:rPr lang="de-CH" sz="1660" dirty="0"/>
              <a:t>In der Zielsprache formulieren, was man sagen oder schreiben möchte und nicht nur imitieren, was im Lehrmittel steht</a:t>
            </a:r>
          </a:p>
          <a:p>
            <a:r>
              <a:rPr lang="de-CH" sz="1660" dirty="0"/>
              <a:t>Angstfrei lernen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245622" y="2549204"/>
            <a:ext cx="20066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1600" dirty="0">
              <a:solidFill>
                <a:srgbClr val="000090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611560" y="4077849"/>
            <a:ext cx="7920440" cy="1114151"/>
          </a:xfrm>
          <a:prstGeom prst="rect">
            <a:avLst/>
          </a:prstGeom>
          <a:solidFill>
            <a:srgbClr val="CEDD9F"/>
          </a:solidFill>
        </p:spPr>
        <p:txBody>
          <a:bodyPr wrap="square" rtlCol="0">
            <a:spAutoFit/>
          </a:bodyPr>
          <a:lstStyle/>
          <a:p>
            <a:r>
              <a:rPr lang="de-DE" sz="1660" dirty="0">
                <a:latin typeface="Arial" panose="020B0604020202020204" pitchFamily="34" charset="0"/>
                <a:cs typeface="Arial" panose="020B0604020202020204" pitchFamily="34" charset="0"/>
              </a:rPr>
              <a:t>Korrigieren Sie keine Texte nach, die die Lehrperson akzeptiert hat.</a:t>
            </a:r>
          </a:p>
          <a:p>
            <a:endParaRPr lang="de-DE" sz="166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660" dirty="0">
                <a:latin typeface="Arial" panose="020B0604020202020204" pitchFamily="34" charset="0"/>
                <a:cs typeface="Arial" panose="020B0604020202020204" pitchFamily="34" charset="0"/>
              </a:rPr>
              <a:t>Haben Sie Vertrauen, dass jetzige Fehler das spätere Erlernen der richtigen Form nicht beeinträchtigen.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1480" dirty="0"/>
              <a:t>Materialien </a:t>
            </a:r>
            <a:r>
              <a:rPr lang="de-DE" sz="1480" dirty="0" err="1"/>
              <a:t>Clin</a:t>
            </a:r>
            <a:r>
              <a:rPr lang="de-DE" sz="1480" dirty="0"/>
              <a:t> </a:t>
            </a:r>
            <a:r>
              <a:rPr lang="de-DE" sz="1480" dirty="0" err="1"/>
              <a:t>d‘œil</a:t>
            </a:r>
            <a:r>
              <a:rPr lang="de-DE" sz="1480" dirty="0"/>
              <a:t> </a:t>
            </a:r>
            <a:endParaRPr lang="de-DE" sz="1480" b="1" dirty="0">
              <a:solidFill>
                <a:srgbClr val="000090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3DCAF0C-95A0-43DF-A347-58323B37E7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2590" b="1" dirty="0" err="1"/>
              <a:t>Clin</a:t>
            </a:r>
            <a:r>
              <a:rPr lang="de-DE" sz="2590" b="1" dirty="0"/>
              <a:t> </a:t>
            </a:r>
            <a:r>
              <a:rPr lang="de-DE" sz="2590" b="1" dirty="0" err="1"/>
              <a:t>d‘œil</a:t>
            </a:r>
            <a:r>
              <a:rPr lang="de-DE" sz="2590" b="1" dirty="0"/>
              <a:t> in den zwei Ausgaben G und E</a:t>
            </a:r>
            <a:endParaRPr lang="de-CH" sz="2590" dirty="0"/>
          </a:p>
        </p:txBody>
      </p:sp>
      <p:sp>
        <p:nvSpPr>
          <p:cNvPr id="22" name="Textfeld 21"/>
          <p:cNvSpPr txBox="1"/>
          <p:nvPr/>
        </p:nvSpPr>
        <p:spPr>
          <a:xfrm>
            <a:off x="647090" y="5784914"/>
            <a:ext cx="3596189" cy="603242"/>
          </a:xfrm>
          <a:prstGeom prst="rect">
            <a:avLst/>
          </a:prstGeom>
          <a:gradFill flip="none" rotWithShape="1">
            <a:gsLst>
              <a:gs pos="59000">
                <a:srgbClr val="92D050"/>
              </a:gs>
              <a:gs pos="0">
                <a:srgbClr val="FFC000"/>
              </a:gs>
              <a:gs pos="100000">
                <a:srgbClr val="92D050"/>
              </a:gs>
              <a:gs pos="36000">
                <a:schemeClr val="accent5"/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de-DE" sz="166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de-DE" sz="1660" dirty="0">
                <a:latin typeface="Arial" panose="020B0604020202020204" pitchFamily="34" charset="0"/>
                <a:cs typeface="Arial" panose="020B0604020202020204" pitchFamily="34" charset="0"/>
              </a:rPr>
              <a:t>: grundlegende und mittlere</a:t>
            </a:r>
          </a:p>
          <a:p>
            <a:r>
              <a:rPr lang="de-DE" sz="1660" dirty="0">
                <a:latin typeface="Arial" panose="020B0604020202020204" pitchFamily="34" charset="0"/>
                <a:cs typeface="Arial" panose="020B0604020202020204" pitchFamily="34" charset="0"/>
              </a:rPr>
              <a:t>     Anforderungen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4935810" y="5791661"/>
            <a:ext cx="3596190" cy="603242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44398">
                <a:srgbClr val="92D050"/>
              </a:gs>
              <a:gs pos="79000">
                <a:srgbClr val="66CCFF"/>
              </a:gs>
              <a:gs pos="100000">
                <a:srgbClr val="3399FF"/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de-DE" sz="166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de-DE" sz="1660" dirty="0">
                <a:latin typeface="Arial" panose="020B0604020202020204" pitchFamily="34" charset="0"/>
                <a:cs typeface="Arial" panose="020B0604020202020204" pitchFamily="34" charset="0"/>
              </a:rPr>
              <a:t>: mittlere und erweiterte</a:t>
            </a:r>
          </a:p>
          <a:p>
            <a:r>
              <a:rPr lang="de-DE" sz="1660" dirty="0">
                <a:latin typeface="Arial" panose="020B0604020202020204" pitchFamily="34" charset="0"/>
                <a:cs typeface="Arial" panose="020B0604020202020204" pitchFamily="34" charset="0"/>
              </a:rPr>
              <a:t>    Anforderungen</a:t>
            </a:r>
          </a:p>
        </p:txBody>
      </p:sp>
      <p:pic>
        <p:nvPicPr>
          <p:cNvPr id="1026" name="Picture 2" descr="C:\Users\harnischm\Desktop\7.1 G Titelseit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374" y="3013862"/>
            <a:ext cx="1841121" cy="258552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>
            <a:outerShdw blurRad="50800" dist="50800" dir="5400000" algn="ctr" rotWithShape="0">
              <a:schemeClr val="bg1">
                <a:lumMod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harnischm\Desktop\7.1 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203" y="3017437"/>
            <a:ext cx="1822890" cy="258195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>
            <a:outerShdw blurRad="50800" dist="50800" dir="5400000" algn="ctr" rotWithShape="0">
              <a:schemeClr val="bg1">
                <a:lumMod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harnischm\Desktop\broschüre sek 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494" y="1672491"/>
            <a:ext cx="2899955" cy="1172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15287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7" name="Titel 7"/>
          <p:cNvSpPr>
            <a:spLocks noGrp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>
            <a:normAutofit/>
          </a:bodyPr>
          <a:lstStyle/>
          <a:p>
            <a:r>
              <a:rPr lang="de-CH" sz="1480" dirty="0">
                <a:ea typeface="ＭＳ Ｐゴシック" pitchFamily="-111" charset="-128"/>
                <a:cs typeface="ＭＳ Ｐゴシック" pitchFamily="-111" charset="-128"/>
              </a:rPr>
              <a:t>Umgang mit Fehlern</a:t>
            </a:r>
            <a:endParaRPr lang="de-DE" sz="1480" dirty="0"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DD0EB3C4-16C9-45D2-ADA6-AC35B39478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CH" sz="2590" b="1" dirty="0"/>
              <a:t>Mut zu Fehlern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245622" y="2549204"/>
            <a:ext cx="20066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1600" dirty="0">
              <a:solidFill>
                <a:srgbClr val="000090"/>
              </a:solidFill>
            </a:endParaRPr>
          </a:p>
        </p:txBody>
      </p:sp>
      <p:pic>
        <p:nvPicPr>
          <p:cNvPr id="6" name="Bild 5" descr="Bild 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3680" y="1486916"/>
            <a:ext cx="7127492" cy="3108691"/>
          </a:xfrm>
          <a:prstGeom prst="rect">
            <a:avLst/>
          </a:prstGeom>
        </p:spPr>
      </p:pic>
      <p:pic>
        <p:nvPicPr>
          <p:cNvPr id="7" name="Bild 6" descr="Bild 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160" y="4746507"/>
            <a:ext cx="6133566" cy="178572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Pfeil nach rechts 10"/>
          <p:cNvSpPr/>
          <p:nvPr/>
        </p:nvSpPr>
        <p:spPr>
          <a:xfrm rot="19663947">
            <a:off x="4499833" y="4470883"/>
            <a:ext cx="1611050" cy="368116"/>
          </a:xfrm>
          <a:prstGeom prst="rightArrow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0800000" scaled="1"/>
            <a:tileRect/>
          </a:gra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endParaRPr lang="de-DE" sz="300" b="1" dirty="0">
              <a:solidFill>
                <a:srgbClr val="0807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Pfeil nach rechts 10">
            <a:extLst>
              <a:ext uri="{FF2B5EF4-FFF2-40B4-BE49-F238E27FC236}">
                <a16:creationId xmlns:a16="http://schemas.microsoft.com/office/drawing/2014/main" id="{C8E83A8D-F565-4535-B74D-1C6142EDA664}"/>
              </a:ext>
            </a:extLst>
          </p:cNvPr>
          <p:cNvSpPr/>
          <p:nvPr/>
        </p:nvSpPr>
        <p:spPr>
          <a:xfrm rot="18667670">
            <a:off x="3611588" y="4277843"/>
            <a:ext cx="1611050" cy="368116"/>
          </a:xfrm>
          <a:prstGeom prst="rightArrow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0800000" scaled="1"/>
            <a:tileRect/>
          </a:gra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endParaRPr lang="de-DE" sz="300" b="1" dirty="0">
              <a:solidFill>
                <a:srgbClr val="0807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7" name="Titel 7"/>
          <p:cNvSpPr>
            <a:spLocks noGrp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>
            <a:normAutofit/>
          </a:bodyPr>
          <a:lstStyle/>
          <a:p>
            <a:r>
              <a:rPr lang="de-CH" sz="1480" dirty="0">
                <a:ea typeface="ＭＳ Ｐゴシック" pitchFamily="-111" charset="-128"/>
                <a:cs typeface="ＭＳ Ｐゴシック" pitchFamily="-111" charset="-128"/>
              </a:rPr>
              <a:t>Als Eltern das Französischlernen unterstützen</a:t>
            </a:r>
            <a:endParaRPr lang="de-DE" sz="1480" dirty="0"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9A2FECDC-C540-4A1D-9D25-F2C7700BAF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894840"/>
            <a:ext cx="7920000" cy="3068319"/>
          </a:xfrm>
          <a:solidFill>
            <a:srgbClr val="CEDD9F"/>
          </a:solidFill>
        </p:spPr>
        <p:txBody>
          <a:bodyPr/>
          <a:lstStyle/>
          <a:p>
            <a:endParaRPr lang="de-CH" sz="1660" dirty="0"/>
          </a:p>
          <a:p>
            <a:r>
              <a:rPr lang="de-CH" sz="1660" dirty="0"/>
              <a:t>dem Fach Französisch Interesse entgegenbringen</a:t>
            </a:r>
          </a:p>
          <a:p>
            <a:r>
              <a:rPr lang="de-CH" sz="1660" dirty="0"/>
              <a:t>wertschätzen, was Ihr Kind kann</a:t>
            </a:r>
          </a:p>
          <a:p>
            <a:r>
              <a:rPr lang="de-CH" sz="1660" dirty="0"/>
              <a:t>sich nicht an Defiziten und Fehlern orientieren</a:t>
            </a:r>
          </a:p>
          <a:p>
            <a:r>
              <a:rPr lang="de-CH" sz="1660" dirty="0"/>
              <a:t>keine Leistungen verlangen, die in </a:t>
            </a:r>
            <a:r>
              <a:rPr lang="de-DE" sz="1660" dirty="0" err="1"/>
              <a:t>Clin</a:t>
            </a:r>
            <a:r>
              <a:rPr lang="de-DE" sz="1660" dirty="0"/>
              <a:t> </a:t>
            </a:r>
            <a:r>
              <a:rPr lang="de-DE" sz="1660" dirty="0" err="1"/>
              <a:t>d‘œil</a:t>
            </a:r>
            <a:r>
              <a:rPr lang="de-DE" sz="1660" dirty="0"/>
              <a:t> </a:t>
            </a:r>
            <a:r>
              <a:rPr lang="de-CH" sz="1660" dirty="0"/>
              <a:t>und im Unterricht nicht vorgesehen sind</a:t>
            </a:r>
          </a:p>
          <a:p>
            <a:r>
              <a:rPr lang="de-CH" sz="1660" dirty="0"/>
              <a:t>wenn möglich, einen Zugang zu einem Computer ermöglichen</a:t>
            </a:r>
          </a:p>
          <a:p>
            <a:r>
              <a:rPr lang="de-CH" sz="1660" dirty="0"/>
              <a:t>Gelegenheit schaffen, der französischen Sprache zu begegnen (Bibliothek, Jugendzeitschrift, Radio und Fernsehen, Ausflug in die </a:t>
            </a:r>
            <a:r>
              <a:rPr lang="de-CH" sz="1660" dirty="0" err="1"/>
              <a:t>Romandie</a:t>
            </a:r>
            <a:r>
              <a:rPr lang="de-CH" sz="1660" dirty="0"/>
              <a:t> …)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245622" y="2549204"/>
            <a:ext cx="20066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1600" dirty="0">
              <a:solidFill>
                <a:srgbClr val="000090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88063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1480" b="1" dirty="0"/>
              <a:t>Materialien </a:t>
            </a:r>
            <a:r>
              <a:rPr lang="de-DE" sz="1480" b="1" dirty="0" err="1"/>
              <a:t>Clin</a:t>
            </a:r>
            <a:r>
              <a:rPr lang="de-DE" sz="1480" b="1" dirty="0"/>
              <a:t> </a:t>
            </a:r>
            <a:r>
              <a:rPr lang="de-DE" sz="1480" b="1" dirty="0" err="1"/>
              <a:t>d‘œil</a:t>
            </a:r>
            <a:r>
              <a:rPr lang="de-DE" sz="1480" b="1" dirty="0"/>
              <a:t>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2564ADD-B221-461D-9265-1C5ED5E542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3840" y="1249864"/>
            <a:ext cx="5827336" cy="5406949"/>
          </a:xfrm>
        </p:spPr>
        <p:txBody>
          <a:bodyPr/>
          <a:lstStyle/>
          <a:p>
            <a:pPr marL="0" indent="0">
              <a:buNone/>
            </a:pPr>
            <a:r>
              <a:rPr lang="de-CH" sz="2590" b="1" dirty="0"/>
              <a:t>Übersicht Materialien </a:t>
            </a:r>
            <a:r>
              <a:rPr lang="de-DE" sz="2590" b="1" dirty="0" err="1"/>
              <a:t>Clin</a:t>
            </a:r>
            <a:r>
              <a:rPr lang="de-DE" sz="2590" b="1" dirty="0"/>
              <a:t> </a:t>
            </a:r>
            <a:r>
              <a:rPr lang="de-DE" sz="2590" b="1" dirty="0" err="1"/>
              <a:t>d‘œil</a:t>
            </a:r>
            <a:r>
              <a:rPr lang="de-DE" sz="2590" b="1" dirty="0"/>
              <a:t> </a:t>
            </a:r>
            <a:r>
              <a:rPr lang="de-CH" sz="2590" b="1" dirty="0"/>
              <a:t>7</a:t>
            </a:r>
          </a:p>
          <a:p>
            <a:endParaRPr lang="de-CH" dirty="0"/>
          </a:p>
          <a:p>
            <a:pPr marL="0" indent="0">
              <a:buNone/>
            </a:pPr>
            <a:r>
              <a:rPr lang="de-CH" sz="1660" dirty="0"/>
              <a:t>pro Schuljahr</a:t>
            </a:r>
          </a:p>
          <a:p>
            <a:r>
              <a:rPr lang="de-CH" sz="1660" dirty="0"/>
              <a:t>5 </a:t>
            </a:r>
            <a:r>
              <a:rPr lang="de-CH" sz="1660" i="1" dirty="0" err="1"/>
              <a:t>magazines</a:t>
            </a:r>
            <a:endParaRPr lang="de-CH" sz="1660" i="1" dirty="0"/>
          </a:p>
          <a:p>
            <a:r>
              <a:rPr lang="de-CH" sz="1660" dirty="0"/>
              <a:t>1 </a:t>
            </a:r>
            <a:r>
              <a:rPr lang="de-CH" sz="1660" dirty="0" err="1"/>
              <a:t>revue</a:t>
            </a:r>
            <a:endParaRPr lang="de-CH" sz="1660" dirty="0"/>
          </a:p>
          <a:p>
            <a:r>
              <a:rPr lang="de-CH" sz="1660" dirty="0"/>
              <a:t>fichier</a:t>
            </a:r>
          </a:p>
          <a:p>
            <a:r>
              <a:rPr lang="de-CH" sz="1660" dirty="0"/>
              <a:t>fichier </a:t>
            </a:r>
            <a:r>
              <a:rPr lang="de-CH" sz="1660" dirty="0" err="1"/>
              <a:t>électronique</a:t>
            </a:r>
            <a:endParaRPr lang="de-CH" sz="1660" dirty="0"/>
          </a:p>
          <a:p>
            <a:pPr marL="0" indent="0">
              <a:buNone/>
            </a:pPr>
            <a:endParaRPr lang="de-CH" dirty="0"/>
          </a:p>
        </p:txBody>
      </p:sp>
      <p:pic>
        <p:nvPicPr>
          <p:cNvPr id="2050" name="Picture 2" descr="C:\Users\harnischm\Desktop\7.1 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2358">
            <a:off x="664020" y="1813968"/>
            <a:ext cx="921180" cy="1304763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>
            <a:outerShdw blurRad="50800" dist="50800" dir="5400000" algn="ctr" rotWithShape="0">
              <a:schemeClr val="bg1">
                <a:lumMod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harnischm\Desktop\Revue E 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273" y="1977151"/>
            <a:ext cx="1564574" cy="222060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>
            <a:outerShdw blurRad="50800" dist="50800" dir="5400000" algn="ctr" rotWithShape="0">
              <a:schemeClr val="bg1">
                <a:lumMod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harnischm\Desktop\7.2 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2709">
            <a:off x="1503893" y="2015129"/>
            <a:ext cx="921180" cy="1304763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>
            <a:outerShdw blurRad="50800" dist="50800" dir="5400000" algn="ctr" rotWithShape="0">
              <a:schemeClr val="bg1">
                <a:lumMod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Bild 3" descr="Bildschirmfoto 2015-07-07 um 11.38.5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548">
            <a:off x="863583" y="2962736"/>
            <a:ext cx="927069" cy="130476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Bild 4" descr="Bildschirmfoto 2015-07-07 um 11.39.17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0626">
            <a:off x="1520625" y="3320880"/>
            <a:ext cx="918590" cy="130476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Bild 5" descr="Bildschirmfoto 2015-07-07 um 11.39.41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9538">
            <a:off x="817095" y="4157159"/>
            <a:ext cx="919162" cy="130044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Bild 8" descr="Bildschirmfoto 2015-07-07 um 11.50.51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893" y="4210118"/>
            <a:ext cx="1510133" cy="144863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41549" y="4802872"/>
            <a:ext cx="1916971" cy="13588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1480" b="1" dirty="0"/>
              <a:t>Materialien </a:t>
            </a:r>
            <a:r>
              <a:rPr lang="de-DE" sz="1480" b="1" dirty="0" err="1"/>
              <a:t>Clin</a:t>
            </a:r>
            <a:r>
              <a:rPr lang="de-DE" sz="1480" b="1" dirty="0"/>
              <a:t> </a:t>
            </a:r>
            <a:r>
              <a:rPr lang="de-DE" sz="1480" b="1" dirty="0" err="1"/>
              <a:t>d‘œil</a:t>
            </a:r>
            <a:r>
              <a:rPr lang="de-DE" sz="1480" b="1" dirty="0"/>
              <a:t> 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02D975B-F67C-42AB-8A2D-FA46026B05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2874" y="974380"/>
            <a:ext cx="4349125" cy="5406949"/>
          </a:xfrm>
        </p:spPr>
        <p:txBody>
          <a:bodyPr/>
          <a:lstStyle/>
          <a:p>
            <a:pPr marL="0" indent="0">
              <a:buNone/>
            </a:pPr>
            <a:endParaRPr lang="de-CH" dirty="0"/>
          </a:p>
          <a:p>
            <a:pPr marL="0" indent="0">
              <a:buNone/>
            </a:pPr>
            <a:r>
              <a:rPr lang="de-CH" sz="2590" b="1" dirty="0"/>
              <a:t>Die </a:t>
            </a:r>
            <a:r>
              <a:rPr lang="de-CH" sz="2590" b="1" i="1" dirty="0" err="1"/>
              <a:t>magazines</a:t>
            </a:r>
            <a:endParaRPr lang="de-CH" sz="2590" b="1" i="1" dirty="0"/>
          </a:p>
          <a:p>
            <a:pPr marL="0" indent="0">
              <a:buNone/>
            </a:pPr>
            <a:endParaRPr lang="de-CH" sz="1660" b="1" i="1" dirty="0"/>
          </a:p>
          <a:p>
            <a:pPr marL="0" indent="0">
              <a:buNone/>
            </a:pPr>
            <a:r>
              <a:rPr lang="de-CH" sz="1660" b="1" dirty="0"/>
              <a:t>Ein </a:t>
            </a:r>
            <a:r>
              <a:rPr lang="de-CH" sz="1660" b="1" i="1" dirty="0" err="1"/>
              <a:t>magazine</a:t>
            </a:r>
            <a:r>
              <a:rPr lang="de-CH" sz="1660" b="1" dirty="0"/>
              <a:t> – eine Lerneinheit</a:t>
            </a:r>
          </a:p>
          <a:p>
            <a:pPr marL="0" indent="0">
              <a:buNone/>
            </a:pPr>
            <a:endParaRPr lang="de-CH" sz="1660" b="1" dirty="0"/>
          </a:p>
          <a:p>
            <a:pPr marL="0" indent="0">
              <a:buNone/>
            </a:pPr>
            <a:r>
              <a:rPr lang="de-CH" sz="1660" dirty="0"/>
              <a:t>Einwegmaterial</a:t>
            </a:r>
          </a:p>
          <a:p>
            <a:r>
              <a:rPr lang="de-DE" sz="1660" dirty="0"/>
              <a:t>das gesamte Lernmaterial             jederzeit zur Verfügung haben</a:t>
            </a:r>
          </a:p>
          <a:p>
            <a:r>
              <a:rPr lang="de-CH" sz="1660" dirty="0"/>
              <a:t>Notizen machen</a:t>
            </a:r>
          </a:p>
          <a:p>
            <a:r>
              <a:rPr lang="de-CH" sz="1660" dirty="0"/>
              <a:t>Wichtiges markieren</a:t>
            </a:r>
          </a:p>
          <a:p>
            <a:r>
              <a:rPr lang="de-CH" sz="1660" dirty="0"/>
              <a:t>Lernaufgaben lösen</a:t>
            </a:r>
          </a:p>
          <a:p>
            <a:endParaRPr lang="de-CH" sz="1660" dirty="0"/>
          </a:p>
          <a:p>
            <a:pPr marL="0" indent="0">
              <a:buNone/>
            </a:pPr>
            <a:r>
              <a:rPr lang="de-CH" sz="1660" dirty="0"/>
              <a:t>und…</a:t>
            </a:r>
          </a:p>
          <a:p>
            <a:r>
              <a:rPr lang="de-CH" sz="1660" dirty="0"/>
              <a:t>farbig und attraktiv</a:t>
            </a:r>
          </a:p>
          <a:p>
            <a:r>
              <a:rPr lang="de-CH" sz="1660" dirty="0"/>
              <a:t>leicht zu tragen</a:t>
            </a:r>
          </a:p>
          <a:p>
            <a:endParaRPr lang="de-CH" dirty="0"/>
          </a:p>
        </p:txBody>
      </p:sp>
      <p:pic>
        <p:nvPicPr>
          <p:cNvPr id="9" name="Picture 2" descr="C:\Users\harnischm\Desktop\7.1 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316" y="1524626"/>
            <a:ext cx="2126117" cy="3011441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>
            <a:outerShdw blurRad="50800" dist="50800" dir="5400000" algn="ctr" rotWithShape="0">
              <a:schemeClr val="bg1">
                <a:lumMod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harnischm\Desktop\Revue 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487" y="1536700"/>
            <a:ext cx="2173513" cy="309321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>
            <a:outerShdw blurRad="50800" dist="50800" dir="5400000" algn="ctr" rotWithShape="0">
              <a:schemeClr val="bg1">
                <a:lumMod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0A81240D-AF2E-46D8-AB10-B0144CA2EDAC}"/>
              </a:ext>
            </a:extLst>
          </p:cNvPr>
          <p:cNvSpPr txBox="1">
            <a:spLocks/>
          </p:cNvSpPr>
          <p:nvPr/>
        </p:nvSpPr>
        <p:spPr bwMode="auto">
          <a:xfrm>
            <a:off x="601400" y="411584"/>
            <a:ext cx="6840000" cy="4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90000" rIns="91440" bIns="90000" numCol="1" anchor="ctr" anchorCtr="0" compatLnSpc="1">
            <a:prstTxWarp prst="textNoShape">
              <a:avLst/>
            </a:prstTxWarp>
            <a:normAutofit/>
          </a:bodyPr>
          <a:lstStyle>
            <a:lvl1pPr algn="l" defTabSz="422041" rtl="0" eaLnBrk="1" fontAlgn="base" hangingPunct="1">
              <a:spcBef>
                <a:spcPct val="0"/>
              </a:spcBef>
              <a:spcAft>
                <a:spcPct val="0"/>
              </a:spcAft>
              <a:defRPr sz="2215" b="1" kern="12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1pPr>
            <a:lvl2pPr algn="l" defTabSz="422041" rtl="0" eaLnBrk="1" fontAlgn="base" hangingPunct="1">
              <a:spcBef>
                <a:spcPct val="0"/>
              </a:spcBef>
              <a:spcAft>
                <a:spcPct val="0"/>
              </a:spcAft>
              <a:defRPr sz="2585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2pPr>
            <a:lvl3pPr algn="l" defTabSz="422041" rtl="0" eaLnBrk="1" fontAlgn="base" hangingPunct="1">
              <a:spcBef>
                <a:spcPct val="0"/>
              </a:spcBef>
              <a:spcAft>
                <a:spcPct val="0"/>
              </a:spcAft>
              <a:defRPr sz="2585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3pPr>
            <a:lvl4pPr algn="l" defTabSz="422041" rtl="0" eaLnBrk="1" fontAlgn="base" hangingPunct="1">
              <a:spcBef>
                <a:spcPct val="0"/>
              </a:spcBef>
              <a:spcAft>
                <a:spcPct val="0"/>
              </a:spcAft>
              <a:defRPr sz="2585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4pPr>
            <a:lvl5pPr algn="l" defTabSz="422041" rtl="0" eaLnBrk="1" fontAlgn="base" hangingPunct="1">
              <a:spcBef>
                <a:spcPct val="0"/>
              </a:spcBef>
              <a:spcAft>
                <a:spcPct val="0"/>
              </a:spcAft>
              <a:defRPr sz="2585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5pPr>
            <a:lvl6pPr marL="422041" algn="l" defTabSz="422041" rtl="0" eaLnBrk="1" fontAlgn="base" hangingPunct="1">
              <a:spcBef>
                <a:spcPct val="0"/>
              </a:spcBef>
              <a:spcAft>
                <a:spcPct val="0"/>
              </a:spcAft>
              <a:defRPr sz="4062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844083" algn="l" defTabSz="422041" rtl="0" eaLnBrk="1" fontAlgn="base" hangingPunct="1">
              <a:spcBef>
                <a:spcPct val="0"/>
              </a:spcBef>
              <a:spcAft>
                <a:spcPct val="0"/>
              </a:spcAft>
              <a:defRPr sz="4062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266124" algn="l" defTabSz="422041" rtl="0" eaLnBrk="1" fontAlgn="base" hangingPunct="1">
              <a:spcBef>
                <a:spcPct val="0"/>
              </a:spcBef>
              <a:spcAft>
                <a:spcPct val="0"/>
              </a:spcAft>
              <a:defRPr sz="4062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688165" algn="l" defTabSz="422041" rtl="0" eaLnBrk="1" fontAlgn="base" hangingPunct="1">
              <a:spcBef>
                <a:spcPct val="0"/>
              </a:spcBef>
              <a:spcAft>
                <a:spcPct val="0"/>
              </a:spcAft>
              <a:defRPr sz="4062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de-CH" sz="1480" kern="0" dirty="0">
                <a:solidFill>
                  <a:srgbClr val="080700"/>
                </a:solidFill>
                <a:latin typeface="Arial"/>
                <a:ea typeface="ＭＳ Ｐゴシック" pitchFamily="-84" charset="-128"/>
                <a:cs typeface="ＭＳ Ｐゴシック" pitchFamily="-84" charset="-128"/>
              </a:rPr>
              <a:t>Materialien </a:t>
            </a:r>
            <a:r>
              <a:rPr lang="de-CH" sz="1480" kern="0" dirty="0" err="1">
                <a:solidFill>
                  <a:srgbClr val="080700"/>
                </a:solidFill>
                <a:latin typeface="Arial"/>
                <a:ea typeface="ＭＳ Ｐゴシック" pitchFamily="-84" charset="-128"/>
                <a:cs typeface="ＭＳ Ｐゴシック" pitchFamily="-84" charset="-128"/>
              </a:rPr>
              <a:t>Clin</a:t>
            </a:r>
            <a:r>
              <a:rPr lang="de-CH" sz="1480" kern="0" dirty="0">
                <a:solidFill>
                  <a:srgbClr val="080700"/>
                </a:solidFill>
                <a:latin typeface="Arial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de-CH" sz="1480" kern="0" dirty="0" err="1">
                <a:solidFill>
                  <a:srgbClr val="080700"/>
                </a:solidFill>
                <a:latin typeface="Arial"/>
                <a:ea typeface="ＭＳ Ｐゴシック" pitchFamily="-84" charset="-128"/>
                <a:cs typeface="ＭＳ Ｐゴシック" pitchFamily="-84" charset="-128"/>
              </a:rPr>
              <a:t>d‘œil</a:t>
            </a:r>
            <a:r>
              <a:rPr lang="de-CH" sz="1480" kern="0" dirty="0">
                <a:solidFill>
                  <a:srgbClr val="080700"/>
                </a:solidFill>
                <a:latin typeface="Arial"/>
                <a:ea typeface="ＭＳ Ｐゴシック" pitchFamily="-84" charset="-128"/>
                <a:cs typeface="ＭＳ Ｐゴシック" pitchFamily="-84" charset="-128"/>
              </a:rPr>
              <a:t> </a:t>
            </a:r>
            <a:endParaRPr lang="de-DE" sz="1480" dirty="0">
              <a:solidFill>
                <a:srgbClr val="000090"/>
              </a:solidFill>
            </a:endParaRPr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DBFC7EF2-A476-44ED-896C-94D679D7FC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2874" y="1417636"/>
            <a:ext cx="4349125" cy="4963693"/>
          </a:xfrm>
        </p:spPr>
        <p:txBody>
          <a:bodyPr/>
          <a:lstStyle/>
          <a:p>
            <a:pPr marL="0" indent="0">
              <a:buNone/>
            </a:pPr>
            <a:r>
              <a:rPr lang="de-CH" sz="2590" b="1" dirty="0"/>
              <a:t>Die </a:t>
            </a:r>
            <a:r>
              <a:rPr lang="de-CH" sz="2590" b="1" dirty="0" err="1"/>
              <a:t>revue</a:t>
            </a:r>
            <a:endParaRPr lang="de-CH" sz="2590" b="1" dirty="0"/>
          </a:p>
          <a:p>
            <a:pPr marL="0" indent="0">
              <a:buNone/>
            </a:pPr>
            <a:endParaRPr lang="de-CH" dirty="0"/>
          </a:p>
          <a:p>
            <a:pPr marL="0" indent="0">
              <a:buNone/>
            </a:pPr>
            <a:r>
              <a:rPr lang="de-CH" sz="1660" b="1" dirty="0"/>
              <a:t>Überblick über das Gelernte</a:t>
            </a:r>
          </a:p>
          <a:p>
            <a:r>
              <a:rPr lang="de-CH" sz="1660" dirty="0"/>
              <a:t>Ziele</a:t>
            </a:r>
          </a:p>
          <a:p>
            <a:r>
              <a:rPr lang="de-CH" sz="1660" dirty="0"/>
              <a:t>Klassenwortschatz</a:t>
            </a:r>
          </a:p>
          <a:p>
            <a:r>
              <a:rPr lang="de-CH" sz="1660" dirty="0"/>
              <a:t>Persönlicher Wortschatz</a:t>
            </a:r>
          </a:p>
          <a:p>
            <a:r>
              <a:rPr lang="de-CH" sz="1660" dirty="0"/>
              <a:t>Einsichten in die Grammatik			</a:t>
            </a:r>
          </a:p>
          <a:p>
            <a:endParaRPr lang="de-CH" sz="1660" dirty="0"/>
          </a:p>
          <a:p>
            <a:pPr marL="0" indent="0">
              <a:buNone/>
            </a:pPr>
            <a:r>
              <a:rPr lang="de-CH" sz="1660" b="1" dirty="0"/>
              <a:t>Nachschlagewerk</a:t>
            </a:r>
          </a:p>
          <a:p>
            <a:r>
              <a:rPr lang="de-CH" sz="1660" dirty="0"/>
              <a:t>Anweisungen</a:t>
            </a:r>
          </a:p>
          <a:p>
            <a:r>
              <a:rPr lang="de-CH" sz="1660" dirty="0"/>
              <a:t>Redemittel</a:t>
            </a:r>
          </a:p>
          <a:p>
            <a:r>
              <a:rPr lang="de-CH" sz="1660" dirty="0"/>
              <a:t>Klassenwortschatz früherer Schuljahre</a:t>
            </a:r>
          </a:p>
          <a:p>
            <a:r>
              <a:rPr lang="de-CH" sz="1660" dirty="0"/>
              <a:t>Übersicht über Strategien</a:t>
            </a:r>
          </a:p>
          <a:p>
            <a:endParaRPr lang="de-CH" sz="24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2040" y="401424"/>
            <a:ext cx="6840000" cy="432000"/>
          </a:xfrm>
        </p:spPr>
        <p:txBody>
          <a:bodyPr>
            <a:normAutofit/>
          </a:bodyPr>
          <a:lstStyle/>
          <a:p>
            <a:r>
              <a:rPr lang="de-CH" sz="1477" kern="0" dirty="0">
                <a:solidFill>
                  <a:srgbClr val="080700"/>
                </a:solidFill>
                <a:latin typeface="Arial"/>
                <a:ea typeface="ＭＳ Ｐゴシック" pitchFamily="-84" charset="-128"/>
              </a:rPr>
              <a:t>Materialien </a:t>
            </a:r>
            <a:r>
              <a:rPr lang="de-CH" sz="1477" kern="0" dirty="0" err="1">
                <a:solidFill>
                  <a:srgbClr val="080700"/>
                </a:solidFill>
                <a:latin typeface="Arial"/>
                <a:ea typeface="ＭＳ Ｐゴシック" pitchFamily="-84" charset="-128"/>
              </a:rPr>
              <a:t>Clin</a:t>
            </a:r>
            <a:r>
              <a:rPr lang="de-CH" sz="1477" kern="0" dirty="0">
                <a:solidFill>
                  <a:srgbClr val="080700"/>
                </a:solidFill>
                <a:latin typeface="Arial"/>
                <a:ea typeface="ＭＳ Ｐゴシック" pitchFamily="-84" charset="-128"/>
              </a:rPr>
              <a:t> </a:t>
            </a:r>
            <a:r>
              <a:rPr lang="de-CH" sz="1477" kern="0" dirty="0" err="1">
                <a:solidFill>
                  <a:srgbClr val="080700"/>
                </a:solidFill>
                <a:latin typeface="Arial"/>
                <a:ea typeface="ＭＳ Ｐゴシック" pitchFamily="-84" charset="-128"/>
              </a:rPr>
              <a:t>d‘œil</a:t>
            </a:r>
            <a:r>
              <a:rPr lang="de-CH" sz="1477" kern="0" dirty="0">
                <a:solidFill>
                  <a:srgbClr val="080700"/>
                </a:solidFill>
                <a:latin typeface="Arial"/>
                <a:ea typeface="ＭＳ Ｐゴシック" pitchFamily="-84" charset="-128"/>
              </a:rPr>
              <a:t> </a:t>
            </a:r>
            <a:endParaRPr lang="de-DE" sz="1477" kern="0" dirty="0">
              <a:solidFill>
                <a:srgbClr val="080700"/>
              </a:solidFill>
              <a:latin typeface="Arial"/>
              <a:ea typeface="ＭＳ Ｐゴシック" pitchFamily="-84" charset="-128"/>
            </a:endParaRPr>
          </a:p>
        </p:txBody>
      </p:sp>
      <p:sp>
        <p:nvSpPr>
          <p:cNvPr id="8" name="Inhaltsplatzhalter 2"/>
          <p:cNvSpPr>
            <a:spLocks noGrp="1"/>
          </p:cNvSpPr>
          <p:nvPr>
            <p:ph idx="1"/>
          </p:nvPr>
        </p:nvSpPr>
        <p:spPr>
          <a:xfrm>
            <a:off x="612000" y="1554480"/>
            <a:ext cx="7920000" cy="4826849"/>
          </a:xfrm>
        </p:spPr>
        <p:txBody>
          <a:bodyPr/>
          <a:lstStyle/>
          <a:p>
            <a:pPr marL="171450" lvl="1" indent="0">
              <a:buNone/>
            </a:pPr>
            <a:endParaRPr lang="de-CH" sz="2400" dirty="0">
              <a:solidFill>
                <a:srgbClr val="000090"/>
              </a:solidFill>
            </a:endParaRPr>
          </a:p>
          <a:p>
            <a:pPr marL="0" indent="0">
              <a:buNone/>
            </a:pPr>
            <a:r>
              <a:rPr lang="de-CH" sz="1662" b="1" dirty="0"/>
              <a:t>Digitale Inhalte</a:t>
            </a:r>
          </a:p>
          <a:p>
            <a:r>
              <a:rPr lang="de-CH" sz="1662" dirty="0"/>
              <a:t>Abbildung des ganzen </a:t>
            </a:r>
            <a:r>
              <a:rPr lang="de-CH" sz="1662" i="1" dirty="0" err="1"/>
              <a:t>magazine</a:t>
            </a:r>
            <a:endParaRPr lang="de-CH" sz="1662" i="1" dirty="0"/>
          </a:p>
          <a:p>
            <a:r>
              <a:rPr lang="de-CH" sz="1662" dirty="0"/>
              <a:t>Audioaufnahmen</a:t>
            </a:r>
          </a:p>
          <a:p>
            <a:r>
              <a:rPr lang="de-CH" sz="1662" dirty="0"/>
              <a:t>Lernsoftware</a:t>
            </a:r>
          </a:p>
          <a:p>
            <a:r>
              <a:rPr lang="de-CH" sz="1662" dirty="0"/>
              <a:t>Filme</a:t>
            </a:r>
          </a:p>
          <a:p>
            <a:r>
              <a:rPr lang="de-CH" sz="1662" dirty="0"/>
              <a:t>Chansons</a:t>
            </a:r>
          </a:p>
          <a:p>
            <a:pPr marL="193424" lvl="1" indent="0">
              <a:lnSpc>
                <a:spcPct val="90000"/>
              </a:lnSpc>
              <a:buNone/>
            </a:pPr>
            <a:endParaRPr lang="de-CH" sz="2400" dirty="0">
              <a:solidFill>
                <a:srgbClr val="000090"/>
              </a:solidFill>
            </a:endParaRPr>
          </a:p>
          <a:p>
            <a:pPr marL="0" indent="0">
              <a:buNone/>
            </a:pPr>
            <a:endParaRPr lang="de-CH" sz="1800" b="1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pPr marL="0" indent="0">
              <a:lnSpc>
                <a:spcPct val="90000"/>
              </a:lnSpc>
              <a:buNone/>
            </a:pPr>
            <a:endParaRPr lang="de-CH" sz="1800" dirty="0">
              <a:solidFill>
                <a:srgbClr val="080700"/>
              </a:solidFill>
            </a:endParaRPr>
          </a:p>
          <a:p>
            <a:endParaRPr lang="de-DE" sz="18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endParaRPr lang="de-DE" sz="18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endParaRPr lang="de-DE" sz="18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endParaRPr lang="de-DE" sz="18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endParaRPr lang="de-DE" sz="1800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endParaRPr lang="de-CH" sz="1800" dirty="0"/>
          </a:p>
          <a:p>
            <a:endParaRPr lang="de-CH" sz="1800" dirty="0"/>
          </a:p>
          <a:p>
            <a:endParaRPr lang="de-CH" sz="1800" dirty="0"/>
          </a:p>
          <a:p>
            <a:endParaRPr lang="de-CH" sz="18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13EC354-CF0F-4DF9-8D2A-EC4B571500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5401" y="1682389"/>
            <a:ext cx="3600000" cy="255120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A60C9442-C249-4E95-8B73-45D5706E64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1776" y="3304713"/>
            <a:ext cx="3600000" cy="270088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5681521B-7CBB-404B-9119-B0B06478C802}"/>
              </a:ext>
            </a:extLst>
          </p:cNvPr>
          <p:cNvSpPr txBox="1"/>
          <p:nvPr/>
        </p:nvSpPr>
        <p:spPr>
          <a:xfrm>
            <a:off x="611560" y="1232491"/>
            <a:ext cx="7245113" cy="490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44083" fontAlgn="base">
              <a:spcBef>
                <a:spcPct val="0"/>
              </a:spcBef>
              <a:spcAft>
                <a:spcPct val="0"/>
              </a:spcAft>
            </a:pPr>
            <a:r>
              <a:rPr lang="de-CH" sz="2585" b="1" dirty="0">
                <a:solidFill>
                  <a:srgbClr val="161616"/>
                </a:solidFill>
                <a:latin typeface="Arial" charset="0"/>
                <a:ea typeface="ＭＳ Ｐゴシック" pitchFamily="-84" charset="-128"/>
                <a:cs typeface="ＭＳ Ｐゴシック" pitchFamily="-84" charset="-128"/>
              </a:rPr>
              <a:t>Das Multimedia-</a:t>
            </a:r>
            <a:r>
              <a:rPr lang="de-CH" sz="2585" b="1" i="1" dirty="0">
                <a:solidFill>
                  <a:srgbClr val="161616"/>
                </a:solidFill>
                <a:latin typeface="Arial" charset="0"/>
                <a:ea typeface="ＭＳ Ｐゴシック" pitchFamily="-84" charset="-128"/>
                <a:cs typeface="ＭＳ Ｐゴシック" pitchFamily="-84" charset="-128"/>
              </a:rPr>
              <a:t>magazine</a:t>
            </a:r>
            <a:endParaRPr lang="de-CH" sz="2585" b="1" i="1" strike="sngStrike" dirty="0">
              <a:solidFill>
                <a:srgbClr val="161616"/>
              </a:solidFill>
              <a:latin typeface="Arial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755304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1477" kern="0" dirty="0">
                <a:solidFill>
                  <a:srgbClr val="080700"/>
                </a:solidFill>
                <a:latin typeface="Arial"/>
                <a:ea typeface="ＭＳ Ｐゴシック" pitchFamily="-84" charset="-128"/>
                <a:cs typeface="ＭＳ Ｐゴシック" pitchFamily="-84" charset="-128"/>
              </a:rPr>
              <a:t>Materialien </a:t>
            </a:r>
            <a:r>
              <a:rPr lang="de-CH" sz="1477" kern="0" dirty="0" err="1">
                <a:solidFill>
                  <a:srgbClr val="080700"/>
                </a:solidFill>
                <a:latin typeface="Arial"/>
                <a:ea typeface="ＭＳ Ｐゴシック" pitchFamily="-84" charset="-128"/>
                <a:cs typeface="ＭＳ Ｐゴシック" pitchFamily="-84" charset="-128"/>
              </a:rPr>
              <a:t>Clin</a:t>
            </a:r>
            <a:r>
              <a:rPr lang="de-CH" sz="1477" kern="0" dirty="0">
                <a:solidFill>
                  <a:srgbClr val="080700"/>
                </a:solidFill>
                <a:latin typeface="Arial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de-CH" sz="1477" kern="0" dirty="0" err="1">
                <a:solidFill>
                  <a:srgbClr val="080700"/>
                </a:solidFill>
                <a:latin typeface="Arial"/>
                <a:ea typeface="ＭＳ Ｐゴシック" pitchFamily="-84" charset="-128"/>
                <a:cs typeface="ＭＳ Ｐゴシック" pitchFamily="-84" charset="-128"/>
              </a:rPr>
              <a:t>d‘œil</a:t>
            </a:r>
            <a:r>
              <a:rPr lang="de-CH" sz="1477" kern="0" dirty="0">
                <a:solidFill>
                  <a:srgbClr val="080700"/>
                </a:solidFill>
                <a:latin typeface="Arial"/>
                <a:ea typeface="ＭＳ Ｐゴシック" pitchFamily="-84" charset="-128"/>
                <a:cs typeface="ＭＳ Ｐゴシック" pitchFamily="-84" charset="-128"/>
              </a:rPr>
              <a:t> </a:t>
            </a:r>
            <a:endParaRPr lang="de-CH" sz="1477" dirty="0">
              <a:solidFill>
                <a:srgbClr val="08070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1560" y="1914870"/>
            <a:ext cx="8119847" cy="4505232"/>
          </a:xfrm>
        </p:spPr>
        <p:txBody>
          <a:bodyPr/>
          <a:lstStyle/>
          <a:p>
            <a:pPr marL="0" indent="0">
              <a:buNone/>
            </a:pPr>
            <a:r>
              <a:rPr lang="de-CH" sz="1662" dirty="0">
                <a:solidFill>
                  <a:srgbClr val="080700"/>
                </a:solidFill>
                <a:ea typeface="ＭＳ Ｐゴシック" pitchFamily="-84" charset="-128"/>
                <a:cs typeface="ＭＳ Ｐゴシック" pitchFamily="-84" charset="-128"/>
              </a:rPr>
              <a:t>Die digitalen Inhalte können auf 3 verschiedene Arten verwendet werden:</a:t>
            </a:r>
          </a:p>
          <a:p>
            <a:r>
              <a:rPr lang="de-CH" sz="1662" dirty="0"/>
              <a:t>als Offline-Version</a:t>
            </a:r>
          </a:p>
          <a:p>
            <a:r>
              <a:rPr lang="de-CH" sz="1662" dirty="0"/>
              <a:t>als Browser-Version</a:t>
            </a:r>
          </a:p>
          <a:p>
            <a:r>
              <a:rPr lang="de-CH" sz="1662" dirty="0"/>
              <a:t>als App</a:t>
            </a:r>
          </a:p>
          <a:p>
            <a:pPr marL="0" indent="0">
              <a:buNone/>
            </a:pPr>
            <a:endParaRPr lang="de-CH" sz="1662" dirty="0"/>
          </a:p>
          <a:p>
            <a:pPr marL="0" indent="0">
              <a:buNone/>
            </a:pPr>
            <a:r>
              <a:rPr lang="de-CH" sz="1662" dirty="0"/>
              <a:t>Alle Versionen können mit der mitgelieferten Nutzungslizenz freigeschaltet werden.</a:t>
            </a:r>
          </a:p>
          <a:p>
            <a:pPr marL="0" indent="0">
              <a:buNone/>
            </a:pPr>
            <a:endParaRPr lang="de-CH" sz="1662" dirty="0"/>
          </a:p>
          <a:p>
            <a:r>
              <a:rPr lang="de-CH" sz="1662" dirty="0"/>
              <a:t>Die digitalen Inhalte von «</a:t>
            </a:r>
            <a:r>
              <a:rPr lang="de-CH" sz="1662" dirty="0" err="1"/>
              <a:t>Clin</a:t>
            </a:r>
            <a:r>
              <a:rPr lang="de-CH" sz="1662" dirty="0"/>
              <a:t> </a:t>
            </a:r>
            <a:r>
              <a:rPr lang="de-CH" sz="1662" dirty="0" err="1"/>
              <a:t>d‘œil</a:t>
            </a:r>
            <a:r>
              <a:rPr lang="de-CH" sz="1662" dirty="0"/>
              <a:t> » wurden neu in HTML5 umgesetzt. </a:t>
            </a:r>
          </a:p>
          <a:p>
            <a:r>
              <a:rPr lang="de-CH" sz="1662" dirty="0"/>
              <a:t>Die neue Version in HTML5 unterscheidet sich in der grafischen Optik von der vorherigen</a:t>
            </a:r>
            <a:r>
              <a:rPr lang="de-CH" sz="1662" dirty="0">
                <a:solidFill>
                  <a:srgbClr val="FF0000"/>
                </a:solidFill>
              </a:rPr>
              <a:t> </a:t>
            </a:r>
            <a:r>
              <a:rPr lang="de-CH" sz="1662" dirty="0"/>
              <a:t>Flash-Version. </a:t>
            </a:r>
          </a:p>
          <a:p>
            <a:pPr marL="0" indent="0">
              <a:buNone/>
            </a:pPr>
            <a:endParaRPr lang="de-CH" sz="1846" dirty="0"/>
          </a:p>
          <a:p>
            <a:pPr marL="0" indent="0">
              <a:lnSpc>
                <a:spcPct val="90000"/>
              </a:lnSpc>
              <a:buNone/>
            </a:pPr>
            <a:endParaRPr lang="de-CH" sz="1846" dirty="0">
              <a:solidFill>
                <a:srgbClr val="080700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de-CH" sz="1846" dirty="0">
              <a:solidFill>
                <a:srgbClr val="080700"/>
              </a:solidFill>
            </a:endParaRPr>
          </a:p>
          <a:p>
            <a:pPr>
              <a:lnSpc>
                <a:spcPct val="90000"/>
              </a:lnSpc>
            </a:pPr>
            <a:endParaRPr lang="de-DE" sz="1846" dirty="0">
              <a:solidFill>
                <a:srgbClr val="080700"/>
              </a:solidFill>
            </a:endParaRPr>
          </a:p>
          <a:p>
            <a:pPr>
              <a:lnSpc>
                <a:spcPct val="90000"/>
              </a:lnSpc>
            </a:pPr>
            <a:endParaRPr lang="de-CH" sz="1846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pPr marL="0" indent="0">
              <a:lnSpc>
                <a:spcPct val="90000"/>
              </a:lnSpc>
              <a:buNone/>
            </a:pPr>
            <a:br>
              <a:rPr lang="de-CH" sz="1846" dirty="0">
                <a:solidFill>
                  <a:srgbClr val="080700"/>
                </a:solidFill>
                <a:ea typeface="ＭＳ Ｐゴシック" pitchFamily="-84" charset="-128"/>
                <a:cs typeface="ＭＳ Ｐゴシック" pitchFamily="-84" charset="-128"/>
              </a:rPr>
            </a:br>
            <a:endParaRPr lang="de-CH" sz="1846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pPr marL="0" indent="0">
              <a:buNone/>
            </a:pPr>
            <a:endParaRPr lang="de-CH" sz="2585" b="1" dirty="0">
              <a:solidFill>
                <a:srgbClr val="000090"/>
              </a:solidFill>
              <a:ea typeface="ＭＳ Ｐゴシック" pitchFamily="-84" charset="-128"/>
            </a:endParaRPr>
          </a:p>
          <a:p>
            <a:pPr marL="0" indent="0">
              <a:buNone/>
            </a:pPr>
            <a:endParaRPr lang="de-CH" sz="2585" b="1" dirty="0">
              <a:solidFill>
                <a:srgbClr val="000090"/>
              </a:solidFill>
              <a:ea typeface="ＭＳ Ｐゴシック" pitchFamily="-84" charset="-128"/>
            </a:endParaRPr>
          </a:p>
          <a:p>
            <a:pPr marL="0" indent="0">
              <a:buNone/>
            </a:pPr>
            <a:endParaRPr lang="de-CH" sz="2585" b="1" dirty="0">
              <a:solidFill>
                <a:srgbClr val="000090"/>
              </a:solidFill>
              <a:ea typeface="ＭＳ Ｐゴシック" pitchFamily="-84" charset="-128"/>
            </a:endParaRPr>
          </a:p>
          <a:p>
            <a:pPr marL="0" indent="0">
              <a:buNone/>
            </a:pPr>
            <a:endParaRPr lang="de-CH" sz="2585" b="1" dirty="0">
              <a:solidFill>
                <a:srgbClr val="000090"/>
              </a:solidFill>
              <a:ea typeface="ＭＳ Ｐゴシック" pitchFamily="-84" charset="-128"/>
            </a:endParaRPr>
          </a:p>
          <a:p>
            <a:pPr marL="0" indent="0">
              <a:buNone/>
            </a:pPr>
            <a:endParaRPr lang="de-CH" sz="2585" b="1" dirty="0">
              <a:solidFill>
                <a:srgbClr val="000090"/>
              </a:solidFill>
              <a:ea typeface="ＭＳ Ｐゴシック" pitchFamily="-84" charset="-128"/>
            </a:endParaRPr>
          </a:p>
          <a:p>
            <a:pPr marL="0" indent="0">
              <a:buNone/>
            </a:pPr>
            <a:endParaRPr lang="de-CH" sz="2585" b="1" dirty="0">
              <a:solidFill>
                <a:srgbClr val="000090"/>
              </a:solidFill>
              <a:ea typeface="ＭＳ Ｐゴシック" pitchFamily="-84" charset="-128"/>
            </a:endParaRPr>
          </a:p>
          <a:p>
            <a:pPr marL="0" indent="0">
              <a:buNone/>
            </a:pPr>
            <a:endParaRPr lang="de-CH" sz="2585" dirty="0"/>
          </a:p>
          <a:p>
            <a:pPr marL="0" indent="0">
              <a:buNone/>
            </a:pPr>
            <a:endParaRPr lang="de-DE" sz="1846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endParaRPr lang="de-DE" sz="1846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endParaRPr lang="de-DE" sz="1846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endParaRPr lang="de-DE" sz="1846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endParaRPr lang="de-DE" sz="1846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endParaRPr lang="de-DE" sz="1846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endParaRPr lang="de-CH" dirty="0"/>
          </a:p>
          <a:p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611560" y="1232491"/>
            <a:ext cx="7245113" cy="490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44083" fontAlgn="base">
              <a:spcBef>
                <a:spcPct val="0"/>
              </a:spcBef>
              <a:spcAft>
                <a:spcPct val="0"/>
              </a:spcAft>
            </a:pPr>
            <a:r>
              <a:rPr lang="de-CH" sz="2585" b="1" dirty="0">
                <a:solidFill>
                  <a:srgbClr val="161616"/>
                </a:solidFill>
                <a:latin typeface="Arial" charset="0"/>
                <a:ea typeface="ＭＳ Ｐゴシック" pitchFamily="-84" charset="-128"/>
                <a:cs typeface="ＭＳ Ｐゴシック" pitchFamily="-84" charset="-128"/>
              </a:rPr>
              <a:t>Das Multimedia-</a:t>
            </a:r>
            <a:r>
              <a:rPr lang="de-CH" sz="2585" b="1" i="1" dirty="0">
                <a:solidFill>
                  <a:srgbClr val="161616"/>
                </a:solidFill>
                <a:latin typeface="Arial" charset="0"/>
                <a:ea typeface="ＭＳ Ｐゴシック" pitchFamily="-84" charset="-128"/>
                <a:cs typeface="ＭＳ Ｐゴシック" pitchFamily="-84" charset="-128"/>
              </a:rPr>
              <a:t>magazine</a:t>
            </a:r>
            <a:endParaRPr lang="de-CH" sz="2585" b="1" strike="sngStrike" dirty="0">
              <a:solidFill>
                <a:srgbClr val="161616"/>
              </a:solidFill>
              <a:latin typeface="Arial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718503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1477" kern="0" dirty="0">
                <a:solidFill>
                  <a:srgbClr val="080700"/>
                </a:solidFill>
                <a:latin typeface="Arial"/>
                <a:ea typeface="ＭＳ Ｐゴシック" pitchFamily="-84" charset="-128"/>
                <a:cs typeface="ＭＳ Ｐゴシック" pitchFamily="-84" charset="-128"/>
              </a:rPr>
              <a:t>Materialien </a:t>
            </a:r>
            <a:r>
              <a:rPr lang="de-CH" sz="1477" kern="0" dirty="0" err="1">
                <a:solidFill>
                  <a:srgbClr val="080700"/>
                </a:solidFill>
                <a:latin typeface="Arial"/>
                <a:ea typeface="ＭＳ Ｐゴシック" pitchFamily="-84" charset="-128"/>
                <a:cs typeface="ＭＳ Ｐゴシック" pitchFamily="-84" charset="-128"/>
              </a:rPr>
              <a:t>Clin</a:t>
            </a:r>
            <a:r>
              <a:rPr lang="de-CH" sz="1477" kern="0" dirty="0">
                <a:solidFill>
                  <a:srgbClr val="080700"/>
                </a:solidFill>
                <a:latin typeface="Arial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de-CH" sz="1477" kern="0" dirty="0" err="1">
                <a:solidFill>
                  <a:srgbClr val="080700"/>
                </a:solidFill>
                <a:latin typeface="Arial"/>
                <a:ea typeface="ＭＳ Ｐゴシック" pitchFamily="-84" charset="-128"/>
                <a:cs typeface="ＭＳ Ｐゴシック" pitchFamily="-84" charset="-128"/>
              </a:rPr>
              <a:t>d‘œil</a:t>
            </a:r>
            <a:r>
              <a:rPr lang="de-CH" sz="1477" kern="0" dirty="0">
                <a:solidFill>
                  <a:srgbClr val="080700"/>
                </a:solidFill>
                <a:latin typeface="Arial"/>
                <a:ea typeface="ＭＳ Ｐゴシック" pitchFamily="-84" charset="-128"/>
                <a:cs typeface="ＭＳ Ｐゴシック" pitchFamily="-84" charset="-128"/>
              </a:rPr>
              <a:t> </a:t>
            </a:r>
            <a:endParaRPr lang="de-CH" sz="1477" dirty="0">
              <a:solidFill>
                <a:srgbClr val="08070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1560" y="1914870"/>
            <a:ext cx="4093378" cy="3707605"/>
          </a:xfrm>
        </p:spPr>
        <p:txBody>
          <a:bodyPr/>
          <a:lstStyle/>
          <a:p>
            <a:pPr marL="0" indent="0">
              <a:buNone/>
            </a:pPr>
            <a:r>
              <a:rPr lang="de-CH" sz="1660" b="1" dirty="0">
                <a:solidFill>
                  <a:srgbClr val="080700"/>
                </a:solidFill>
                <a:ea typeface="ＭＳ Ｐゴシック" pitchFamily="-84" charset="-128"/>
                <a:cs typeface="ＭＳ Ｐゴシック" pitchFamily="-84" charset="-128"/>
              </a:rPr>
              <a:t>Offline-Version</a:t>
            </a:r>
          </a:p>
          <a:p>
            <a:pPr marL="0" indent="0">
              <a:buNone/>
            </a:pPr>
            <a:endParaRPr lang="de-CH" sz="1660" b="1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pPr marL="0" indent="0">
              <a:buNone/>
            </a:pPr>
            <a:r>
              <a:rPr lang="de-CH" sz="1660" dirty="0"/>
              <a:t>Die Offline-Version können Sie auf </a:t>
            </a:r>
            <a:r>
              <a:rPr lang="de-CH" sz="1660" dirty="0">
                <a:hlinkClick r:id="rId2"/>
              </a:rPr>
              <a:t>www.clin-doeil.ch/multimedia/offline-version </a:t>
            </a:r>
            <a:r>
              <a:rPr lang="de-CH" sz="1660" dirty="0"/>
              <a:t>downloaden und auf Ihrem Windows- oder Mac-Rechner installieren. </a:t>
            </a:r>
          </a:p>
          <a:p>
            <a:pPr marL="0" indent="0">
              <a:buNone/>
            </a:pPr>
            <a:r>
              <a:rPr lang="de-CH" sz="1660" dirty="0"/>
              <a:t>Eine Internetverbindung benötigen Sie nur zum Download und für das Freischalten mit der in der Print-Version mitgelieferter Lizenznummer. </a:t>
            </a:r>
          </a:p>
          <a:p>
            <a:pPr marL="0" indent="0">
              <a:lnSpc>
                <a:spcPct val="90000"/>
              </a:lnSpc>
              <a:buNone/>
            </a:pPr>
            <a:endParaRPr lang="de-CH" sz="1846" dirty="0">
              <a:solidFill>
                <a:srgbClr val="080700"/>
              </a:solidFill>
            </a:endParaRPr>
          </a:p>
          <a:p>
            <a:pPr marL="0" indent="0">
              <a:buNone/>
            </a:pPr>
            <a:br>
              <a:rPr lang="de-CH" sz="1846" dirty="0"/>
            </a:br>
            <a:endParaRPr lang="de-CH" sz="1846" dirty="0"/>
          </a:p>
          <a:p>
            <a:pPr>
              <a:lnSpc>
                <a:spcPct val="90000"/>
              </a:lnSpc>
            </a:pPr>
            <a:endParaRPr lang="de-DE" sz="1846" dirty="0">
              <a:solidFill>
                <a:srgbClr val="080700"/>
              </a:solidFill>
            </a:endParaRPr>
          </a:p>
          <a:p>
            <a:pPr>
              <a:lnSpc>
                <a:spcPct val="90000"/>
              </a:lnSpc>
            </a:pPr>
            <a:endParaRPr lang="de-CH" sz="1846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pPr marL="0" indent="0">
              <a:lnSpc>
                <a:spcPct val="90000"/>
              </a:lnSpc>
              <a:buNone/>
            </a:pPr>
            <a:br>
              <a:rPr lang="de-CH" sz="1846" dirty="0">
                <a:solidFill>
                  <a:srgbClr val="080700"/>
                </a:solidFill>
                <a:ea typeface="ＭＳ Ｐゴシック" pitchFamily="-84" charset="-128"/>
                <a:cs typeface="ＭＳ Ｐゴシック" pitchFamily="-84" charset="-128"/>
              </a:rPr>
            </a:br>
            <a:endParaRPr lang="de-CH" sz="1846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pPr marL="0" indent="0">
              <a:buNone/>
            </a:pPr>
            <a:endParaRPr lang="de-CH" sz="2585" b="1" dirty="0">
              <a:solidFill>
                <a:srgbClr val="000090"/>
              </a:solidFill>
              <a:ea typeface="ＭＳ Ｐゴシック" pitchFamily="-84" charset="-128"/>
            </a:endParaRPr>
          </a:p>
          <a:p>
            <a:pPr marL="0" indent="0">
              <a:buNone/>
            </a:pPr>
            <a:endParaRPr lang="de-CH" sz="2585" b="1" dirty="0">
              <a:solidFill>
                <a:srgbClr val="000090"/>
              </a:solidFill>
              <a:ea typeface="ＭＳ Ｐゴシック" pitchFamily="-84" charset="-128"/>
            </a:endParaRPr>
          </a:p>
          <a:p>
            <a:pPr marL="0" indent="0">
              <a:buNone/>
            </a:pPr>
            <a:endParaRPr lang="de-CH" sz="2585" b="1" dirty="0">
              <a:solidFill>
                <a:srgbClr val="000090"/>
              </a:solidFill>
              <a:ea typeface="ＭＳ Ｐゴシック" pitchFamily="-84" charset="-128"/>
            </a:endParaRPr>
          </a:p>
          <a:p>
            <a:pPr marL="0" indent="0">
              <a:buNone/>
            </a:pPr>
            <a:endParaRPr lang="de-CH" sz="2585" b="1" dirty="0">
              <a:solidFill>
                <a:srgbClr val="000090"/>
              </a:solidFill>
              <a:ea typeface="ＭＳ Ｐゴシック" pitchFamily="-84" charset="-128"/>
            </a:endParaRPr>
          </a:p>
          <a:p>
            <a:pPr marL="0" indent="0">
              <a:buNone/>
            </a:pPr>
            <a:endParaRPr lang="de-CH" sz="2585" b="1" dirty="0">
              <a:solidFill>
                <a:srgbClr val="000090"/>
              </a:solidFill>
              <a:ea typeface="ＭＳ Ｐゴシック" pitchFamily="-84" charset="-128"/>
            </a:endParaRPr>
          </a:p>
          <a:p>
            <a:pPr marL="0" indent="0">
              <a:buNone/>
            </a:pPr>
            <a:endParaRPr lang="de-CH" sz="2585" b="1" dirty="0">
              <a:solidFill>
                <a:srgbClr val="000090"/>
              </a:solidFill>
              <a:ea typeface="ＭＳ Ｐゴシック" pitchFamily="-84" charset="-128"/>
            </a:endParaRPr>
          </a:p>
          <a:p>
            <a:pPr marL="0" indent="0">
              <a:buNone/>
            </a:pPr>
            <a:endParaRPr lang="de-CH" sz="2585" dirty="0"/>
          </a:p>
          <a:p>
            <a:pPr marL="0" indent="0">
              <a:buNone/>
            </a:pPr>
            <a:endParaRPr lang="de-DE" sz="1846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endParaRPr lang="de-DE" sz="1846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endParaRPr lang="de-DE" sz="1846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endParaRPr lang="de-DE" sz="1846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endParaRPr lang="de-DE" sz="1846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endParaRPr lang="de-DE" sz="1846" dirty="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endParaRPr lang="de-CH" dirty="0"/>
          </a:p>
          <a:p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611560" y="1232491"/>
            <a:ext cx="7245113" cy="490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44083" fontAlgn="base">
              <a:spcBef>
                <a:spcPct val="0"/>
              </a:spcBef>
              <a:spcAft>
                <a:spcPct val="0"/>
              </a:spcAft>
            </a:pPr>
            <a:r>
              <a:rPr lang="de-CH" sz="2585" b="1" dirty="0">
                <a:solidFill>
                  <a:srgbClr val="161616"/>
                </a:solidFill>
                <a:latin typeface="Arial" charset="0"/>
                <a:ea typeface="ＭＳ Ｐゴシック" pitchFamily="-84" charset="-128"/>
                <a:cs typeface="ＭＳ Ｐゴシック" pitchFamily="-84" charset="-128"/>
              </a:rPr>
              <a:t>Das Multimedia-</a:t>
            </a:r>
            <a:r>
              <a:rPr lang="de-CH" sz="2585" b="1" i="1" dirty="0">
                <a:solidFill>
                  <a:srgbClr val="161616"/>
                </a:solidFill>
                <a:latin typeface="Arial" charset="0"/>
                <a:ea typeface="ＭＳ Ｐゴシック" pitchFamily="-84" charset="-128"/>
                <a:cs typeface="ＭＳ Ｐゴシック" pitchFamily="-84" charset="-128"/>
              </a:rPr>
              <a:t>magazine</a:t>
            </a:r>
            <a:endParaRPr lang="de-CH" sz="2585" b="1" strike="sngStrike" dirty="0">
              <a:solidFill>
                <a:srgbClr val="161616"/>
              </a:solidFill>
              <a:latin typeface="Arial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590504" y="5656912"/>
            <a:ext cx="7727683" cy="3477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44083" fontAlgn="base">
              <a:spcBef>
                <a:spcPct val="0"/>
              </a:spcBef>
              <a:spcAft>
                <a:spcPct val="0"/>
              </a:spcAft>
            </a:pPr>
            <a:r>
              <a:rPr lang="de-CH" sz="1660" dirty="0">
                <a:solidFill>
                  <a:srgbClr val="161616"/>
                </a:solidFill>
                <a:latin typeface="Arial" charset="0"/>
              </a:rPr>
              <a:t>Weitere Informationen finden Sie unter </a:t>
            </a:r>
            <a:r>
              <a:rPr lang="de-CH" sz="1660" dirty="0">
                <a:solidFill>
                  <a:srgbClr val="161616"/>
                </a:solidFill>
                <a:latin typeface="Arial" charset="0"/>
                <a:hlinkClick r:id="rId3"/>
              </a:rPr>
              <a:t>www.clin-doeil.ch/multimedia</a:t>
            </a:r>
            <a:r>
              <a:rPr lang="de-CH" sz="1660" dirty="0">
                <a:solidFill>
                  <a:srgbClr val="161616"/>
                </a:solidFill>
                <a:latin typeface="Arial" charset="0"/>
              </a:rPr>
              <a:t>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451790B-D6EF-426B-9F22-69174073E8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4938" y="2617943"/>
            <a:ext cx="3249914" cy="2813207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25212818"/>
      </p:ext>
    </p:extLst>
  </p:cSld>
  <p:clrMapOvr>
    <a:masterClrMapping/>
  </p:clrMapOvr>
</p:sld>
</file>

<file path=ppt/theme/theme1.xml><?xml version="1.0" encoding="utf-8"?>
<a:theme xmlns:a="http://schemas.openxmlformats.org/drawingml/2006/main" name="Schulverlag">
  <a:themeElements>
    <a:clrScheme name="Schulverlag plus">
      <a:dk1>
        <a:srgbClr val="161616"/>
      </a:dk1>
      <a:lt1>
        <a:srgbClr val="FFFFFF"/>
      </a:lt1>
      <a:dk2>
        <a:srgbClr val="C9C9C9"/>
      </a:dk2>
      <a:lt2>
        <a:srgbClr val="ADC5E1"/>
      </a:lt2>
      <a:accent1>
        <a:srgbClr val="3C6AA3"/>
      </a:accent1>
      <a:accent2>
        <a:srgbClr val="53839F"/>
      </a:accent2>
      <a:accent3>
        <a:srgbClr val="7B935F"/>
      </a:accent3>
      <a:accent4>
        <a:srgbClr val="C0C762"/>
      </a:accent4>
      <a:accent5>
        <a:srgbClr val="FBEF29"/>
      </a:accent5>
      <a:accent6>
        <a:srgbClr val="B4B392"/>
      </a:accent6>
      <a:hlink>
        <a:srgbClr val="3C6AA3"/>
      </a:hlink>
      <a:folHlink>
        <a:srgbClr val="00206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1155</Words>
  <Application>Microsoft Office PowerPoint</Application>
  <PresentationFormat>Bildschirmpräsentation (4:3)</PresentationFormat>
  <Paragraphs>456</Paragraphs>
  <Slides>32</Slides>
  <Notes>25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32</vt:i4>
      </vt:variant>
    </vt:vector>
  </HeadingPairs>
  <TitlesOfParts>
    <vt:vector size="37" baseType="lpstr">
      <vt:lpstr>Arial</vt:lpstr>
      <vt:lpstr>Calibri</vt:lpstr>
      <vt:lpstr>Frutiger LT 45 Light</vt:lpstr>
      <vt:lpstr>Wingdings</vt:lpstr>
      <vt:lpstr>Schulverlag</vt:lpstr>
      <vt:lpstr>PowerPoint-Präsentation</vt:lpstr>
      <vt:lpstr>PowerPoint-Präsentation</vt:lpstr>
      <vt:lpstr>Materialien Clin d‘œil </vt:lpstr>
      <vt:lpstr>Materialien Clin d‘œil </vt:lpstr>
      <vt:lpstr>Materialien Clin d‘œil </vt:lpstr>
      <vt:lpstr>PowerPoint-Präsentation</vt:lpstr>
      <vt:lpstr>Materialien Clin d‘œil </vt:lpstr>
      <vt:lpstr>Materialien Clin d‘œil </vt:lpstr>
      <vt:lpstr>Materialien Clin d‘œil </vt:lpstr>
      <vt:lpstr>Materialien Clin d‘œil </vt:lpstr>
      <vt:lpstr>Materialien Clin d‘œil </vt:lpstr>
      <vt:lpstr>Materialien Clin d‘œil </vt:lpstr>
      <vt:lpstr>Materialien Clin d‘œil </vt:lpstr>
      <vt:lpstr>Grundlage von Clin d’œil </vt:lpstr>
      <vt:lpstr>Grundlage von Clin d’œil </vt:lpstr>
      <vt:lpstr>Aufbau einer Lerneinheit</vt:lpstr>
      <vt:lpstr>Aufbau einer Lerneinheit</vt:lpstr>
      <vt:lpstr>Aufbau einer Lerneinheit</vt:lpstr>
      <vt:lpstr>Aufbau einer Lerneinheit</vt:lpstr>
      <vt:lpstr>PowerPoint-Präsentation</vt:lpstr>
      <vt:lpstr>  Aufbau einer Lerneinheit  </vt:lpstr>
      <vt:lpstr>Aufbau einer Lerneinheit</vt:lpstr>
      <vt:lpstr> Aufbau einer Lerneinheit </vt:lpstr>
      <vt:lpstr>Formative und summative Evaluation</vt:lpstr>
      <vt:lpstr> 3 Kompetenzbereiche </vt:lpstr>
      <vt:lpstr> 3 Kompetenzbereiche </vt:lpstr>
      <vt:lpstr> 3 Kompetenzbereiche </vt:lpstr>
      <vt:lpstr>3 Kompetenzbereiche</vt:lpstr>
      <vt:lpstr>Umgang mit Fehlern</vt:lpstr>
      <vt:lpstr>Umgang mit Fehlern</vt:lpstr>
      <vt:lpstr>Als Eltern das Französischlernen unterstützen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Clin d‘œil</dc:title>
  <dc:creator>Esther Sauer</dc:creator>
  <cp:lastModifiedBy>Claudia Robertini</cp:lastModifiedBy>
  <cp:revision>238</cp:revision>
  <dcterms:created xsi:type="dcterms:W3CDTF">2013-07-29T06:40:21Z</dcterms:created>
  <dcterms:modified xsi:type="dcterms:W3CDTF">2019-08-22T08:35:17Z</dcterms:modified>
</cp:coreProperties>
</file>